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5.xml" ContentType="application/inkml+xml"/>
  <Override PartName="/ppt/ink/ink6.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22"/>
  </p:notesMasterIdLst>
  <p:sldIdLst>
    <p:sldId id="256" r:id="rId2"/>
    <p:sldId id="257" r:id="rId3"/>
    <p:sldId id="258" r:id="rId4"/>
    <p:sldId id="261" r:id="rId5"/>
    <p:sldId id="262" r:id="rId6"/>
    <p:sldId id="280" r:id="rId7"/>
    <p:sldId id="266" r:id="rId8"/>
    <p:sldId id="281" r:id="rId9"/>
    <p:sldId id="270" r:id="rId10"/>
    <p:sldId id="283" r:id="rId11"/>
    <p:sldId id="286" r:id="rId12"/>
    <p:sldId id="287" r:id="rId13"/>
    <p:sldId id="271" r:id="rId14"/>
    <p:sldId id="274" r:id="rId15"/>
    <p:sldId id="291" r:id="rId16"/>
    <p:sldId id="290" r:id="rId17"/>
    <p:sldId id="272" r:id="rId18"/>
    <p:sldId id="277" r:id="rId19"/>
    <p:sldId id="293" r:id="rId20"/>
    <p:sldId id="279" r:id="rId21"/>
  </p:sldIdLst>
  <p:sldSz cx="12192000" cy="6858000"/>
  <p:notesSz cx="6858000" cy="9144000"/>
  <p:embeddedFontLst>
    <p:embeddedFont>
      <p:font typeface="Century Gothic" panose="020B0502020202020204" pitchFamily="34" charset="0"/>
      <p:regular r:id="rId23"/>
      <p:bold r:id="rId24"/>
      <p:italic r:id="rId25"/>
      <p:boldItalic r:id="rId26"/>
    </p:embeddedFont>
    <p:embeddedFont>
      <p:font typeface="Calibri" panose="020F050202020403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4FC1F65-8031-4B79-B156-555A537574C5}">
  <a:tblStyle styleId="{64FC1F65-8031-4B79-B156-555A537574C5}" styleName="Table_0">
    <a:wholeTbl>
      <a:tcTxStyle b="off" i="off">
        <a:font>
          <a:latin typeface="Century Gothic"/>
          <a:ea typeface="Century Gothic"/>
          <a:cs typeface="Century Gothic"/>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4E6"/>
          </a:solidFill>
        </a:fill>
      </a:tcStyle>
    </a:wholeTbl>
    <a:band1H>
      <a:tcTxStyle/>
      <a:tcStyle>
        <a:tcBdr/>
        <a:fill>
          <a:solidFill>
            <a:srgbClr val="FFE8CA"/>
          </a:solidFill>
        </a:fill>
      </a:tcStyle>
    </a:band1H>
    <a:band2H>
      <a:tcTxStyle/>
      <a:tcStyle>
        <a:tcBdr/>
      </a:tcStyle>
    </a:band2H>
    <a:band1V>
      <a:tcTxStyle/>
      <a:tcStyle>
        <a:tcBdr/>
        <a:fill>
          <a:solidFill>
            <a:srgbClr val="FFE8CA"/>
          </a:solidFill>
        </a:fill>
      </a:tcStyle>
    </a:band1V>
    <a:band2V>
      <a:tcTxStyle/>
      <a:tcStyle>
        <a:tcBdr/>
      </a:tcStyle>
    </a:band2V>
    <a:lastCol>
      <a:tcTxStyle b="on" i="off">
        <a:font>
          <a:latin typeface="Century Gothic"/>
          <a:ea typeface="Century Gothic"/>
          <a:cs typeface="Century Gothic"/>
        </a:font>
        <a:schemeClr val="lt1"/>
      </a:tcTxStyle>
      <a:tcStyle>
        <a:tcBdr/>
        <a:fill>
          <a:solidFill>
            <a:schemeClr val="accent1"/>
          </a:solidFill>
        </a:fill>
      </a:tcStyle>
    </a:lastCol>
    <a:firstCol>
      <a:tcTxStyle b="on" i="off">
        <a:font>
          <a:latin typeface="Century Gothic"/>
          <a:ea typeface="Century Gothic"/>
          <a:cs typeface="Century Gothic"/>
        </a:font>
        <a:schemeClr val="lt1"/>
      </a:tcTxStyle>
      <a:tcStyle>
        <a:tcBdr/>
        <a:fill>
          <a:solidFill>
            <a:schemeClr val="accent1"/>
          </a:solidFill>
        </a:fill>
      </a:tcStyle>
    </a:firstCol>
    <a:lastRow>
      <a:tcTxStyle b="on" i="off">
        <a:font>
          <a:latin typeface="Century Gothic"/>
          <a:ea typeface="Century Gothic"/>
          <a:cs typeface="Century Gothic"/>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entury Gothic"/>
          <a:ea typeface="Century Gothic"/>
          <a:cs typeface="Century Gothic"/>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84" autoAdjust="0"/>
    <p:restoredTop sz="63177" autoAdjust="0"/>
  </p:normalViewPr>
  <p:slideViewPr>
    <p:cSldViewPr snapToGrid="0">
      <p:cViewPr>
        <p:scale>
          <a:sx n="50" d="100"/>
          <a:sy n="50" d="100"/>
        </p:scale>
        <p:origin x="1412"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18-05-17T02:05:28.434"/>
    </inkml:context>
    <inkml:brush xml:id="br0">
      <inkml:brushProperty name="width" value="0.2" units="cm"/>
      <inkml:brushProperty name="height" value="0.4" units="cm"/>
      <inkml:brushProperty name="color" value="#FFC000"/>
      <inkml:brushProperty name="tip" value="rectangle"/>
      <inkml:brushProperty name="rasterOp" value="maskPen"/>
      <inkml:brushProperty name="fitToCurve" value="1"/>
    </inkml:brush>
  </inkml:definitions>
  <inkml:trace contextRef="#ctx0" brushRef="#br0">0 107 0,'27'0'140,"-1"0"-140,0 0 16,0 0 0,0 0-16,1 0 15,25 0-15,0 0 16,-26 0-1,53 0-15,-53 0 0,27 0 16,-27 0-16,0 0 16,0 0-16,0 0 15,0 0-15,1 0 16,-1 0-16,0 0 16,26 0-16,-25 0 15,25 0-15,-26 0 16,27 0-16,-1 0 15,-26 0-15,26 0 16,-25 0-16,-1 0 16,0 0-1,26 0-15,-25 0 16,25 0 0,-26 0-16,0-26 0,79-1 15,-53 27-15,1 0 16,-1 0-16,1 0 0,-1 0 15,-52-26-15,52 26 16,-26 0-16,27 0 16,-27 0-1,0 0-15,0 0 16,1 0 0,51 0-16,-25 0 15,-27 0-15,26 0 0,-26 0 16,27 0-16,-27 0 15,0 0 1,53 0 93,25 0-109,-78 0 0,27 0 16,-27 0 0,0 0-16,0 0 31,1 0 266,-1 0-235,-26 26-46,0 1 78</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18-05-17T02:05:31.063"/>
    </inkml:context>
    <inkml:brush xml:id="br0">
      <inkml:brushProperty name="width" value="0.2" units="cm"/>
      <inkml:brushProperty name="height" value="0.4" units="cm"/>
      <inkml:brushProperty name="color" value="#FFC000"/>
      <inkml:brushProperty name="tip" value="rectangle"/>
      <inkml:brushProperty name="rasterOp" value="maskPen"/>
      <inkml:brushProperty name="fitToCurve" value="1"/>
    </inkml:brush>
  </inkml:definitions>
  <inkml:trace contextRef="#ctx0" brushRef="#br0">0 81 0,'26'0'141,"27"0"-141,-27 0 15,53 0-15,-53 0 16,26 0-16,-26 0 16,53 0-16,-53 0 0,53-26 15,-27 26-15,26 0 16,-51 0-16,51 0 16,-52 0-16,53 0 15,-53 0-15,53 0 16,-27 0-16,27 0 15,-1 0-15,-25 0 16,25 0-16,-25-27 0,-1 27 16,-26 0-16,53 0 15,-1 0-15,-52 0 16,1 0 0,51 0-16,-26 0 0,-25 0 15,25 0-15,0 0 16,-25 0-16,-1 0 15,0 0-15,0 0 16,0 0-16,1 0 0,25 0 16,0 0-16,-26 0 15,27 0-15,25 0 0,-25 0 16,51 0-16,-25 0 16,26 0-16,-79 0 15,79 0-15,-79 0 0,26 0 16,-52 27-1,26-27 1,1 0-16,51 0 16,-25 0-1,-27 0-15,0 0 32,52 0-32,-51 26 0,25-26 0,-26 0 15,27 0-15,-27 0 16,0 0-16,0 0 15,0 26-15,1-26 16,-1 0-16,0 0 31,0 0-31,0 0 16</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18-05-17T02:05:33.989"/>
    </inkml:context>
    <inkml:brush xml:id="br0">
      <inkml:brushProperty name="width" value="0.2" units="cm"/>
      <inkml:brushProperty name="height" value="0.4" units="cm"/>
      <inkml:brushProperty name="color" value="#FFC000"/>
      <inkml:brushProperty name="tip" value="rectangle"/>
      <inkml:brushProperty name="rasterOp" value="maskPen"/>
      <inkml:brushProperty name="fitToCurve" value="1"/>
    </inkml:brush>
  </inkml:definitions>
  <inkml:trace contextRef="#ctx0" brushRef="#br0">0 93 0,'26'0'187,"0"0"-171,27 0-16,25 0 15,-78-26 1,53 26 0,-27 0-16,0 0 0,0 0 15,0 0-15,0 0 16,27 0 0,-27 0-16,0 0 15,0 0-15,1 0 0,25 0 16,0 0-1,-26 0-15,1 0 16,25 0-16,0 0 16,1 0-1,-27 0 1,26 0-16,1 0 16,-27 0-1,26 0 1,1 0-16,-27 0 15,26 0-15,1-27 0,-1 27 16,0 0-16,1 0 16,-27 0-16,0 0 15,0 0-15,0 0 16,27 0-16,-27 0 16,26 0-16,-25 0 15,-1 0-15,26 0 16,-26 0-16,0 0 15,27 0-15,-1 0 16,1 0 0,-1 0-16,-26 0 15,53 0-15,25 0 0,1 0 0,26 0 16,-26 0-16,-27 0 16,1 0-16,-27 0 15,-25 0-15,-1 0 16,-26 27 31,104-27-16,-51 0-15,-27 0-1,0 26 1,0-26-16,1 0 15,-1 0 32</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18-05-17T02:05:47.758"/>
    </inkml:context>
    <inkml:brush xml:id="br0">
      <inkml:brushProperty name="width" value="0.05" units="cm"/>
      <inkml:brushProperty name="height" value="0.05" units="cm"/>
      <inkml:brushProperty name="color" value="#FFC000"/>
      <inkml:brushProperty name="fitToCurve" value="1"/>
    </inkml:brush>
  </inkml:definitions>
  <inkml:trace contextRef="#ctx0" brushRef="#br0">90 718 0,'26'0'156,"0"0"-140,1 0 0,-1 0-16,26 0 15,-26 0-15,1 0 16,-1 0 0,0 0-1,0 0-15,27 0 16,-27 0-1,26 0-15,-26 0 16,0 0 0,27 0-1,-27 0 1,0 0 0,0 0-16,1 0 0,-1 0 15,26 0 1,-26 0 31,0 0-47,1 0 0,-1 0 15,0 0 1,26 0 0,-25 0-16,-1 0 15,0 0 16,0 0-31,0 0 16,27 0 0,-27 0-16,0 0 15,0 0-15,0 0 0,1 0 0,51 0 16,-52 0-16,1 0 16,-1 0-16,0 0 15,0 0-15,0 0 0,0 0 16,1 0-1,-1 0-15,26 0 16,-26 0 0,53 0-16,0-26 15,-27 26-15,0 0 16,-26 0 0,53 0 77,-27 0-77,27 0-16,-53 0 16,26 0-16,-25 0 15,-1-26-15,26 26 0,-26-26 16,1 26-1,51-27 64,1 1-79,-53 26 15,0 0-15,0 0 16,0-26 15,-26 0 16,27 0 0,-27-1-32,0 1 1,0 0 0,0 0-1,0 0 1,0 0 0,0-1-1,0 1 1,0 0 15,-27 26 16,27-26-31,-26 26-1,0 0 63,0 0-62,-53-53-16,27 1 16,26 52-16,0-26 15,-79 26-15,79 0 16,-27-26-16,27 26 15,0 0-15,0 0 16,0 0 0,-1 0 31,1 0 15,-157-27-62,157 27 16,-27 0-16,27-26 15,0 26-15,0 0 16,0 0-16,-1 0 16,1 0-1,0 0 32,-53 0-31,1 0-16,26 0 15,25 0-15,-25 0 16,26 0 0,-27 0-16,27 0 0,-26 0 15,26 0 1,-27 0-16,27 0 15,0 0-15,-26 0 16,25 0-16,-51 0 16,52 0-16,-1 0 0,1 0 15,0 0-15,0 0 16,-26 0 0,25 0-16,-25 0 15,26 0 1,0-26-16,-27 26 15,27 0 1,0 0 0,0 0-1,0 0 1,-1 0-16,-25 0 16,26 0-1,0 0-15,-1 0 16,1 0-1,0 0-15,-26 0 16,25 0 0,1 0-16,26 26 15,0 0 48,-26-26-48,26 27 17,-26 25-17,0-52-15,26 26 0,-26 0 16,26 1 0,0-1 15,0 0 0,0 0-31,0 0 16,0 1 15,0-1-15,0 0 30,0 0 1,0 0 31,0 0-46,0 1 15,0-1 31,0 0 250,26-26-281,-26 26-32,26-26 1,-26 26 78,26-26-79,0 0 48,-26 27-32,26-27-15,-26 26 31,27-26 46,-1 0 32,-26 26-47,26-26 16,-26 26-78</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18-05-17T06:15:09.660"/>
    </inkml:context>
    <inkml:brush xml:id="br0">
      <inkml:brushProperty name="width" value="0.15875" units="cm"/>
      <inkml:brushProperty name="height" value="0.15875" units="cm"/>
      <inkml:brushProperty name="color" value="#010101"/>
      <inkml:brushProperty name="fitToCurve" value="1"/>
    </inkml:brush>
  </inkml:definitions>
  <inkml:trace contextRef="#ctx0" brushRef="#br0">390 1854 0,'0'27'46,"26"-27"1,0 26-31,1 0 0,-1-26-1,1 27-15,-27-1 31,26-26-31,1 0 16,-1 27-16,1-27 16,-27 26-16,26-26 15,1 0-15,-1 0 16,0 0-16,1 0 16,-1 0-1,1 27-15,-1-27 16,1 0-1,-1 0-15,1 0 16,-1 0-16,1 0 16,-1 0-1,1 0 1,-1 0 0,0 0-16,1 0 15,-1 0-15,1 0 16,26 0-1,-27 0-15,1 0 16,26 0-16,-1 0 16,-25 0-16,-1 0 15,27 0 1,-26 0-16,-1 0 16,1-27-16,-1 1 31,1 26-31,-1-27 15,1 1-15,-1 26 0,27-27 16,-53 1 0,26 0-1,1 26 1,-1-27 0,-26 1-16,27-1 15,-1 1-15,-26-27 16,27 53-16,-27-27 15,0-26-15,26 0 16,1 1-16,-27-1 16,0 0-16,0 0 15,0 26-15,0-26 16,0 1-16,0 25 16,0-52-16,0 52 15,0-26-15,-27 27 16,27-1-16,0-26 15,-26 1-15,26-1 16,0 26-16,-27 1 16,1-27-1,26 26-15,-27 1 16,1-27-16,-1 27 16,1-27-16,26 0 15,-27 53-15,27-53 0,-26 53 16,0-53-1,-27 26-15,26 1 16,1-1-16,-1 1 16,1 0-16,-1 26 0,1-27 15,-1 1-15,-26-1 16,1 1-16,25-1 16,-26 27-16,27-26 15,-27 26-15,0-27 16,26 27-1,1-26-15,-27 26 16,27 0-16,-27 0 16,53-27-16,-27 27 15,-26 0-15,0 0 16,0 0-16,1 0 16,-1-26-16,26 26 15,-26 0-15,27 0 16,-27 0-1,26 0-15,1 0 16,0 0 0,26 26-1,-27-26 1,1 27 0,-1-1-16,1 1 15,-1-27-15,1 0 16,-1 0-16,1 26 15,26 1-15,0-1 16,-27 1-16,1-1 16,26 1-1,-27-1-15,27 0 16,-26 1 0,26-1-16,0 1 15,-26 26-15,26-27 16,-27-26-16,27 27 15,0-1-15,0 27 16,0-26-16,0-1 16,0 27-1,0-27-15,0 1 16,0 26-16,0-27 16,0 1-1,0-1-15,0 27 16,0 0-16,0-27 15,0 27-15,0 0 16,0-26 0,0-1-16,0 1 15,0-1-15,0 1 16,0-1 0,0 0-16,27 27 15,-27-26-15,26-1 16,-26 1-16,26-1 15,-26 1 1,27-1 0,-27 1-16,0-1 15,26-26-15,-26 26 32,0 1-17,27-27-15,-27 26 16,26-26 15,-26 27-31,27-1 47,-27 1-16,26-27-15,1 0-16,-1 0 47,-26 26-32,0 1 17,0-1-32,27-26 15,-27 27-15,0-1 16</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18-05-17T06:15:09.661"/>
    </inkml:context>
    <inkml:brush xml:id="br0">
      <inkml:brushProperty name="width" value="0.15875" units="cm"/>
      <inkml:brushProperty name="height" value="0.15875" units="cm"/>
      <inkml:brushProperty name="color" value="#010101"/>
      <inkml:brushProperty name="fitToCurve" value="1"/>
    </inkml:brush>
  </inkml:definitions>
  <inkml:trace contextRef="#ctx0" brushRef="#br0">137 1735 0,'26'0'15,"1"0"1,-1 27-1,1-27 1,-27 26 0,26-26-1,0 0-15,-26 27 16,27-1 0,-1-26-16,1 27 0,-1-27 15,-26 26 1,27-26-1,-1 0-15,-26 27 16,27-1-16,-1-26 16,1 0-16,-1 0 15,27 27-15,-27-27 16,1 26 0,26-26-16,0 0 15,-27 0-15,27 0 16,0 0-1,-27 0-15,27 0 16,0 0-16,0 0 16,0-26-16,0 26 15,0 0-15,0-27 16,-27 27-16,1 0 16,-1 0-16,1-26 15,26 26-15,-27-27 16,1 27-16,-1-26 15,0-1 1,1 27-16,-1 0 16,1-26-16,-1-1 15,1 1-15,-1-1 0,27 1 16,-26-27-16,-1 27 16,1-1-16,-1 1 15,0-1-15,1 27 16,-27-26-16,26-1 15,1 1-15,-27-1 16,26 27-16,1-52 16,-27 25-16,26 1 15,-26-1-15,0 1 16,0-27-16,0 26 16,0-26-16,0 0 15,0 27-15,0-53 16,-26 26-16,-1 0 15,1 53-15,26-53 16,-27 0-16,1 27 16,-1-27-16,1 0 15,0 26-15,-1 1 16,1-27-16,-1 0 16,-26 26-16,53 1 15,-53-27-15,27 53 16,-27-53-16,26 27 15,1-27-15,-27 53 16,27-53-16,-1 53 16,-26-53-16,27 27 15,26-1-15,-27 27 16,-26-26-16,1-1 16,25 1-16,1 26 15,-1 0-15,1 0 16,-1 0-16,1 0 15,-1 0-15,1 0 16,-1 0-16,1 0 16,-1 0-16,1 0 15,0 0-15,-27 0 16,26 0-16,-26 0 16,0 0-16,0 26 15,27 1-15,0-27 16,-27 26-16,26 1 15,-26-27-15,27 26 16,-1 0-16,1 1 16,26-1-1,-27-26 1,1 27-16,-1-1 16,1 1-16,0-1 0,-1-26 15,27 27-15,-26 26 16,-1-53-16,1 0 15,26 26 1,-27 0-16,1 1 0,26-1 16,0 1-16,-27-1 15,27 1 1,-26-27-16,26 26 0,0 1 16,0 26-16,0-27 15,0 1 1,0-1-16,0 27 15,0-27 1,0 1 0,0-1-1,-27 27-15,27-26 32,0-1-32,0 1 15,0-1-15,0 0 16,0 1-16,0-1 15,0 1 1,0-1-16,0 1 16,0-1-16,0 1 15,27-27-15,-27 26 16,0 1 0,26-1-1,-26 1-15,27-27 31,-27 26-15,26 0-16,1-26 31,-27 27-31,0-1 16,0 1-16,26-27 16,-26 26-16,27 1 15,-27-1 1,26-26-1,1 27 17,-1-1-17,-26 1 1,26-27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zh-C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cseweb.ucsd.edu/~jmcauley/"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Shape 1057"/>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r>
              <a:rPr lang="en-US" dirty="0"/>
              <a:t>Hello, everyone. This is Sharon. </a:t>
            </a:r>
          </a:p>
          <a:p>
            <a:pPr marL="0" lvl="0" indent="0">
              <a:spcBef>
                <a:spcPts val="0"/>
              </a:spcBef>
              <a:spcAft>
                <a:spcPts val="0"/>
              </a:spcAft>
              <a:buNone/>
            </a:pPr>
            <a:r>
              <a:rPr lang="en-US" dirty="0"/>
              <a:t>For the final project, Fanny and I have studied on Predicting helpfulness of Amazon Product Reviews. </a:t>
            </a:r>
          </a:p>
          <a:p>
            <a:pPr marL="0" lvl="0" indent="0">
              <a:spcBef>
                <a:spcPts val="0"/>
              </a:spcBef>
              <a:spcAft>
                <a:spcPts val="0"/>
              </a:spcAft>
              <a:buNone/>
            </a:pPr>
            <a:r>
              <a:rPr lang="en-US" dirty="0"/>
              <a:t>In this video, I would like to share our findings with you. </a:t>
            </a:r>
            <a:endParaRPr dirty="0"/>
          </a:p>
        </p:txBody>
      </p:sp>
      <p:sp>
        <p:nvSpPr>
          <p:cNvPr id="1058" name="Shape 105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Before training weights, we first need to extract features from texts as input of the model.</a:t>
            </a:r>
          </a:p>
          <a:p>
            <a:endParaRPr lang="en-US" altLang="zh-CN" dirty="0"/>
          </a:p>
          <a:p>
            <a:r>
              <a:rPr lang="en-US" altLang="zh-CN" dirty="0"/>
              <a:t>It is often the case that the length of reviews is in proportion to customers’ efforts devoted, and thus determines the quality of reviews. Therefore, we first consider </a:t>
            </a:r>
            <a:r>
              <a:rPr lang="en-US" altLang="zh-CN" b="1" dirty="0"/>
              <a:t>text structure features</a:t>
            </a:r>
            <a:r>
              <a:rPr lang="en-US" altLang="zh-CN" dirty="0"/>
              <a:t>. Here we counted </a:t>
            </a:r>
            <a:r>
              <a:rPr lang="en-US" altLang="zh-CN" b="1" dirty="0"/>
              <a:t># of characters, # of words and # of sentences</a:t>
            </a:r>
            <a:r>
              <a:rPr lang="en-US" altLang="zh-CN" dirty="0"/>
              <a:t>. </a:t>
            </a:r>
          </a:p>
          <a:p>
            <a:r>
              <a:rPr lang="en-US" altLang="zh-CN" dirty="0"/>
              <a:t>In addition, to gauge the net “understandability”, we also counted </a:t>
            </a:r>
            <a:r>
              <a:rPr lang="en-US" altLang="zh-CN" b="1" dirty="0"/>
              <a:t>automated readability index </a:t>
            </a:r>
            <a:r>
              <a:rPr lang="en-US" altLang="zh-CN" b="0" dirty="0"/>
              <a:t>as </a:t>
            </a:r>
            <a:r>
              <a:rPr lang="en-US" altLang="zh-CN" b="1" dirty="0"/>
              <a:t>a text structure feature</a:t>
            </a:r>
            <a:r>
              <a:rPr lang="en-US" altLang="zh-CN" dirty="0"/>
              <a:t>.</a:t>
            </a:r>
          </a:p>
        </p:txBody>
      </p:sp>
      <p:sp>
        <p:nvSpPr>
          <p:cNvPr id="4" name="灯片编号占位符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altLang="zh-CN" sz="1200" b="0" i="0" u="none" strike="noStrike" cap="none" smtClean="0">
                <a:solidFill>
                  <a:schemeClr val="dk1"/>
                </a:solidFill>
                <a:latin typeface="Calibri"/>
                <a:ea typeface="Calibri"/>
                <a:cs typeface="Calibri"/>
                <a:sym typeface="Calibri"/>
              </a:rPr>
              <a:t>10</a:t>
            </a:fld>
            <a:endParaRPr lang="zh-CN"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470169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we consider word features.</a:t>
            </a:r>
            <a:r>
              <a:rPr lang="zh-CN" altLang="en-US" dirty="0"/>
              <a:t> </a:t>
            </a:r>
            <a:r>
              <a:rPr lang="en-US" altLang="zh-CN" dirty="0"/>
              <a:t>Our goal is to find the key words in comments. </a:t>
            </a:r>
          </a:p>
          <a:p>
            <a:endParaRPr lang="en-US" altLang="zh-CN" dirty="0"/>
          </a:p>
          <a:p>
            <a:r>
              <a:rPr lang="en-US" altLang="zh-CN" dirty="0"/>
              <a:t>Here we removed all punctuation, eliminated stop-words, tokenize strings, and decapitalized words.  Most importantly, we lemmatized words to avoid duplicates. </a:t>
            </a:r>
          </a:p>
        </p:txBody>
      </p:sp>
      <p:sp>
        <p:nvSpPr>
          <p:cNvPr id="4" name="灯片编号占位符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altLang="zh-CN" sz="1200" b="0" i="0" u="none" strike="noStrike" cap="none" smtClean="0">
                <a:solidFill>
                  <a:schemeClr val="dk1"/>
                </a:solidFill>
                <a:latin typeface="Calibri"/>
                <a:ea typeface="Calibri"/>
                <a:cs typeface="Calibri"/>
                <a:sym typeface="Calibri"/>
              </a:rPr>
              <a:t>11</a:t>
            </a:fld>
            <a:endParaRPr lang="zh-CN"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64999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Furthermore, in reality, we finds that comments containing much personal emotions are often irrational and thus unhelpful. </a:t>
            </a:r>
          </a:p>
          <a:p>
            <a:endParaRPr lang="en-US" altLang="zh-CN" dirty="0"/>
          </a:p>
          <a:p>
            <a:r>
              <a:rPr lang="en-US" altLang="zh-CN" dirty="0"/>
              <a:t>Therefore, we have to extract sentiment features from the texts, including whether there </a:t>
            </a:r>
            <a:r>
              <a:rPr lang="en-US" altLang="zh-CN" b="0" dirty="0"/>
              <a:t>is any </a:t>
            </a:r>
            <a:r>
              <a:rPr lang="en-US" altLang="zh-CN" b="1" dirty="0"/>
              <a:t>exclamation, question marks or Capitalized words</a:t>
            </a:r>
            <a:r>
              <a:rPr lang="en-US" altLang="zh-CN" dirty="0"/>
              <a:t>.</a:t>
            </a:r>
          </a:p>
          <a:p>
            <a:endParaRPr lang="en-US" altLang="zh-CN" dirty="0"/>
          </a:p>
          <a:p>
            <a:r>
              <a:rPr lang="en-US" altLang="zh-CN" dirty="0"/>
              <a:t>【</a:t>
            </a:r>
            <a:r>
              <a:rPr lang="zh-CN" altLang="en-US" dirty="0"/>
              <a:t>链接</a:t>
            </a:r>
            <a:r>
              <a:rPr lang="en-US" altLang="zh-CN" dirty="0"/>
              <a:t>】Now, we have all the features in the bag and we can move on to weight training. </a:t>
            </a:r>
            <a:endParaRPr lang="zh-CN" altLang="en-US" dirty="0"/>
          </a:p>
        </p:txBody>
      </p:sp>
      <p:sp>
        <p:nvSpPr>
          <p:cNvPr id="4" name="灯片编号占位符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altLang="zh-CN" sz="1200" b="0" i="0" u="none" strike="noStrike" cap="none" smtClean="0">
                <a:solidFill>
                  <a:schemeClr val="dk1"/>
                </a:solidFill>
                <a:latin typeface="Calibri"/>
                <a:ea typeface="Calibri"/>
                <a:cs typeface="Calibri"/>
                <a:sym typeface="Calibri"/>
              </a:rPr>
              <a:t>12</a:t>
            </a:fld>
            <a:endParaRPr lang="zh-CN"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890610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Shape 1355"/>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r>
              <a:rPr lang="en-US" dirty="0"/>
              <a:t> Here, we tried four classification algorithms:</a:t>
            </a:r>
          </a:p>
          <a:p>
            <a:pPr marL="0" lvl="0" indent="0">
              <a:spcBef>
                <a:spcPts val="0"/>
              </a:spcBef>
              <a:spcAft>
                <a:spcPts val="0"/>
              </a:spcAft>
              <a:buNone/>
            </a:pPr>
            <a:endParaRPr lang="en-US" dirty="0"/>
          </a:p>
          <a:p>
            <a:pPr marL="228600" lvl="0" indent="-228600">
              <a:spcBef>
                <a:spcPts val="0"/>
              </a:spcBef>
              <a:spcAft>
                <a:spcPts val="0"/>
              </a:spcAft>
              <a:buFont typeface="+mj-lt"/>
              <a:buAutoNum type="arabicPeriod"/>
            </a:pPr>
            <a:r>
              <a:rPr lang="en-US" b="1" dirty="0"/>
              <a:t>Logistic regression</a:t>
            </a:r>
            <a:r>
              <a:rPr lang="en-US" dirty="0"/>
              <a:t>: A supervised learning that use a sigmoid function to estimate the probability of a given sample being “helpful” or “unhelpful”.</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en-US" b="1" dirty="0"/>
              <a:t>Naïve Bayes</a:t>
            </a:r>
            <a:r>
              <a:rPr lang="en-US" dirty="0"/>
              <a:t>: A </a:t>
            </a:r>
            <a:r>
              <a:rPr lang="en-US" sz="1200" b="0" i="0" u="none" strike="noStrike" cap="none" dirty="0">
                <a:solidFill>
                  <a:schemeClr val="lt1"/>
                </a:solidFill>
                <a:latin typeface="Calibri"/>
                <a:cs typeface="Calibri"/>
                <a:sym typeface="Century Gothic"/>
              </a:rPr>
              <a:t>s</a:t>
            </a:r>
            <a:r>
              <a:rPr lang="en-US" altLang="zh-CN" sz="1200" b="0" i="0" u="none" strike="noStrike" cap="none" dirty="0">
                <a:solidFill>
                  <a:schemeClr val="lt1"/>
                </a:solidFill>
                <a:latin typeface="Calibri"/>
                <a:ea typeface="Calibri"/>
                <a:cs typeface="Calibri"/>
                <a:sym typeface="Century Gothic"/>
              </a:rPr>
              <a:t>upervised learning that applied Bayes’ Formula in classification. It requires a small amount of training data to estimate parameters and runs fast. Here we assumed the likelihood of features follows a Gaussian distribution and used Gaussian Naïve Bayes.</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en-US" altLang="zh-CN" sz="1200" b="1" i="0" u="none" strike="noStrike" cap="none" dirty="0">
                <a:solidFill>
                  <a:schemeClr val="lt1"/>
                </a:solidFill>
                <a:latin typeface="Calibri"/>
                <a:ea typeface="Calibri"/>
                <a:cs typeface="Calibri"/>
                <a:sym typeface="Century Gothic"/>
              </a:rPr>
              <a:t>Support Vector Machine</a:t>
            </a:r>
            <a:r>
              <a:rPr lang="en-US" altLang="zh-CN" sz="1200" b="0" i="0" u="none" strike="noStrike" cap="none" dirty="0">
                <a:solidFill>
                  <a:schemeClr val="lt1"/>
                </a:solidFill>
                <a:latin typeface="Calibri"/>
                <a:ea typeface="Calibri"/>
                <a:cs typeface="Calibri"/>
                <a:sym typeface="Century Gothic"/>
              </a:rPr>
              <a:t>: A </a:t>
            </a:r>
            <a:r>
              <a:rPr lang="en-US" altLang="zh-CN" sz="1200" b="0" i="0" u="none" strike="noStrike" cap="none" dirty="0">
                <a:solidFill>
                  <a:schemeClr val="bg1"/>
                </a:solidFill>
                <a:latin typeface="Calibri"/>
                <a:ea typeface="Calibri"/>
                <a:cs typeface="Calibri"/>
                <a:sym typeface="Century Gothic"/>
              </a:rPr>
              <a:t>s</a:t>
            </a:r>
            <a:r>
              <a:rPr lang="en-US" altLang="zh-CN" sz="1200" b="0" dirty="0">
                <a:solidFill>
                  <a:schemeClr val="bg1"/>
                </a:solidFill>
              </a:rPr>
              <a:t>upervised learning that tries to map samples to separate categories divided by a clear gap as wide as possible; It is effective even in high dimensional spaces. </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en-US" altLang="zh-CN" sz="1200" b="1" dirty="0">
                <a:solidFill>
                  <a:schemeClr val="bg1"/>
                </a:solidFill>
              </a:rPr>
              <a:t>K Nearest Neighbors</a:t>
            </a:r>
            <a:r>
              <a:rPr lang="en-US" altLang="zh-CN" sz="1200" b="0" dirty="0">
                <a:solidFill>
                  <a:schemeClr val="bg1"/>
                </a:solidFill>
              </a:rPr>
              <a:t>:  A </a:t>
            </a:r>
            <a:r>
              <a:rPr lang="en-US" altLang="zh-CN" sz="1200" b="0" i="0" u="none" strike="noStrike" cap="none" dirty="0">
                <a:solidFill>
                  <a:srgbClr val="262626"/>
                </a:solidFill>
                <a:latin typeface="Calibri"/>
                <a:ea typeface="Calibri"/>
                <a:cs typeface="Calibri"/>
                <a:sym typeface="Century Gothic"/>
              </a:rPr>
              <a:t>(Un)Supervised learning that tries to find k training samples closest in distance to the new point, and predict the label from these. It performs well where the decision boundary is very irregular.</a:t>
            </a:r>
            <a:endParaRPr lang="en-US" altLang="zh-CN" sz="1200" b="0" dirty="0">
              <a:solidFill>
                <a:schemeClr val="bg1"/>
              </a:solidFill>
            </a:endParaRPr>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endParaRPr lang="en-US" altLang="zh-CN" sz="1200" b="0" i="0" u="none" strike="noStrike" cap="none" dirty="0">
              <a:solidFill>
                <a:schemeClr val="dk1"/>
              </a:solidFill>
              <a:latin typeface="Calibri"/>
              <a:ea typeface="Calibri"/>
              <a:cs typeface="Calibri"/>
              <a:sym typeface="Calibri"/>
            </a:endParaRPr>
          </a:p>
          <a:p>
            <a:pPr marL="228600" lvl="0" indent="-228600">
              <a:spcBef>
                <a:spcPts val="0"/>
              </a:spcBef>
              <a:spcAft>
                <a:spcPts val="0"/>
              </a:spcAft>
              <a:buFont typeface="+mj-lt"/>
              <a:buAutoNum type="arabicPeriod"/>
            </a:pPr>
            <a:endParaRPr dirty="0"/>
          </a:p>
        </p:txBody>
      </p:sp>
      <p:sp>
        <p:nvSpPr>
          <p:cNvPr id="1356" name="Shape 135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4"/>
        <p:cNvGrpSpPr/>
        <p:nvPr/>
      </p:nvGrpSpPr>
      <p:grpSpPr>
        <a:xfrm>
          <a:off x="0" y="0"/>
          <a:ext cx="0" cy="0"/>
          <a:chOff x="0" y="0"/>
          <a:chExt cx="0" cy="0"/>
        </a:xfrm>
      </p:grpSpPr>
      <p:sp>
        <p:nvSpPr>
          <p:cNvPr id="1435" name="Shape 1435"/>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r>
              <a:rPr lang="en-US" altLang="zh-CN" dirty="0"/>
              <a:t>To come up with the best predicting model, we did some experiments with different classification algorithms, input size, and features.  </a:t>
            </a:r>
          </a:p>
          <a:p>
            <a:pPr marL="0" lvl="0" indent="0">
              <a:spcBef>
                <a:spcPts val="0"/>
              </a:spcBef>
              <a:spcAft>
                <a:spcPts val="0"/>
              </a:spcAft>
              <a:buNone/>
            </a:pPr>
            <a:endParaRPr dirty="0"/>
          </a:p>
        </p:txBody>
      </p:sp>
      <p:sp>
        <p:nvSpPr>
          <p:cNvPr id="1436" name="Shape 143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Shape 1405"/>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r>
              <a:rPr lang="en-US" dirty="0"/>
              <a:t>Firstly, we compared performances of four algorithms. </a:t>
            </a:r>
          </a:p>
          <a:p>
            <a:pPr marL="0" lvl="0" indent="0">
              <a:spcBef>
                <a:spcPts val="0"/>
              </a:spcBef>
              <a:spcAft>
                <a:spcPts val="0"/>
              </a:spcAft>
              <a:buNone/>
            </a:pPr>
            <a:endParaRPr lang="en-US" dirty="0"/>
          </a:p>
          <a:p>
            <a:pPr marL="0" lvl="0" indent="0">
              <a:spcBef>
                <a:spcPts val="0"/>
              </a:spcBef>
              <a:spcAft>
                <a:spcPts val="0"/>
              </a:spcAft>
              <a:buNone/>
            </a:pPr>
            <a:r>
              <a:rPr lang="en-US" dirty="0"/>
              <a:t>As shown in the graph, </a:t>
            </a:r>
          </a:p>
          <a:p>
            <a:pPr marL="228600" lvl="0" indent="-228600">
              <a:spcBef>
                <a:spcPts val="0"/>
              </a:spcBef>
              <a:spcAft>
                <a:spcPts val="0"/>
              </a:spcAft>
              <a:buAutoNum type="arabicPeriod"/>
            </a:pPr>
            <a:r>
              <a:rPr lang="en-US" dirty="0"/>
              <a:t>Regardless of training data size, Logistic Regression has the best performance out of 4</a:t>
            </a:r>
          </a:p>
          <a:p>
            <a:pPr marL="228600" lvl="0" indent="-228600">
              <a:spcBef>
                <a:spcPts val="0"/>
              </a:spcBef>
              <a:spcAft>
                <a:spcPts val="0"/>
              </a:spcAft>
              <a:buAutoNum type="arabicPeriod"/>
            </a:pPr>
            <a:r>
              <a:rPr lang="en-US" dirty="0"/>
              <a:t>When data size is around 8,000, validation error reaches its lowest level for 3 out of 4 algorithms. Moreover, when data size keeps increasing, the model seems to be overfitting. </a:t>
            </a:r>
          </a:p>
          <a:p>
            <a:pPr marL="228600" lvl="0" indent="-228600">
              <a:spcBef>
                <a:spcPts val="0"/>
              </a:spcBef>
              <a:spcAft>
                <a:spcPts val="0"/>
              </a:spcAft>
              <a:buAutoNum type="arabicPeriod"/>
            </a:pPr>
            <a:endParaRPr lang="en-US" dirty="0"/>
          </a:p>
          <a:p>
            <a:pPr marL="0" lvl="0" indent="0">
              <a:spcBef>
                <a:spcPts val="0"/>
              </a:spcBef>
              <a:spcAft>
                <a:spcPts val="0"/>
              </a:spcAft>
              <a:buNone/>
            </a:pPr>
            <a:endParaRPr dirty="0"/>
          </a:p>
        </p:txBody>
      </p:sp>
      <p:sp>
        <p:nvSpPr>
          <p:cNvPr id="1406" name="Shape 140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50825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Shape 1405"/>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r>
              <a:rPr lang="en-US" altLang="zh-CN" dirty="0"/>
              <a:t>During experiment, we found that there are much more reviews labeled as “helpful” than “unhelpful”. The unbalanced data will probably impede our progress in predicting “unhelpfulness”. </a:t>
            </a:r>
          </a:p>
          <a:p>
            <a:pPr marL="0" lvl="0" indent="0">
              <a:spcBef>
                <a:spcPts val="0"/>
              </a:spcBef>
              <a:spcAft>
                <a:spcPts val="0"/>
              </a:spcAft>
              <a:buNone/>
            </a:pPr>
            <a:endParaRPr lang="en-US" altLang="zh-CN" dirty="0"/>
          </a:p>
          <a:p>
            <a:pPr marL="0" lvl="0" indent="0">
              <a:spcBef>
                <a:spcPts val="0"/>
              </a:spcBef>
              <a:spcAft>
                <a:spcPts val="0"/>
              </a:spcAft>
              <a:buNone/>
            </a:pPr>
            <a:r>
              <a:rPr lang="en-US" altLang="zh-CN" dirty="0"/>
              <a:t>Therefore, we used the method of Oversample to adjust the distribution of dataset. And we compared originally sampled data and over-sampled data. </a:t>
            </a:r>
          </a:p>
          <a:p>
            <a:pPr marL="0" lvl="0" indent="0">
              <a:spcBef>
                <a:spcPts val="0"/>
              </a:spcBef>
              <a:spcAft>
                <a:spcPts val="0"/>
              </a:spcAft>
              <a:buNone/>
            </a:pPr>
            <a:r>
              <a:rPr lang="en-US" altLang="zh-CN" dirty="0"/>
              <a:t>As a result, we found that the rate accuracy improved for “unhelpful” reviews, but slightly decreased for “helpful” reviews. Overall, the validation error is lower with originally sampled data. </a:t>
            </a:r>
          </a:p>
          <a:p>
            <a:pPr marL="0" lvl="0" indent="0">
              <a:spcBef>
                <a:spcPts val="0"/>
              </a:spcBef>
              <a:spcAft>
                <a:spcPts val="0"/>
              </a:spcAft>
              <a:buNone/>
            </a:pPr>
            <a:r>
              <a:rPr lang="en-US" altLang="zh-CN" dirty="0"/>
              <a:t>There seems to be a tradeoff between better prediction on “less helpfulness” vs. better prediction on “helpfulness”. And we decided to use the original sampled data. </a:t>
            </a:r>
            <a:endParaRPr lang="zh-CN" altLang="en-US" dirty="0"/>
          </a:p>
          <a:p>
            <a:pPr marL="0" lvl="0" indent="0">
              <a:spcBef>
                <a:spcPts val="0"/>
              </a:spcBef>
              <a:spcAft>
                <a:spcPts val="0"/>
              </a:spcAft>
              <a:buNone/>
            </a:pPr>
            <a:endParaRPr dirty="0"/>
          </a:p>
        </p:txBody>
      </p:sp>
      <p:sp>
        <p:nvSpPr>
          <p:cNvPr id="1406" name="Shape 140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3000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Shape 1405"/>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r>
              <a:rPr lang="en-US" dirty="0"/>
              <a:t>According to other literatures on Natural Language Processing, many of them used the method of TF-IDF(</a:t>
            </a:r>
            <a:r>
              <a:rPr lang="en-US" altLang="zh-CN" sz="1200" b="1" dirty="0">
                <a:solidFill>
                  <a:schemeClr val="lt1"/>
                </a:solidFill>
                <a:latin typeface="Century Gothic"/>
                <a:ea typeface="Century Gothic"/>
                <a:cs typeface="Century Gothic"/>
                <a:sym typeface="Century Gothic"/>
              </a:rPr>
              <a:t>Frequency-inverse document frequency).</a:t>
            </a:r>
            <a:r>
              <a:rPr lang="en-US" altLang="zh-CN" sz="1200" b="0" dirty="0">
                <a:solidFill>
                  <a:schemeClr val="lt1"/>
                </a:solidFill>
                <a:latin typeface="Century Gothic"/>
                <a:ea typeface="Century Gothic"/>
                <a:cs typeface="Century Gothic"/>
                <a:sym typeface="Century Gothic"/>
              </a:rPr>
              <a:t> </a:t>
            </a:r>
            <a:r>
              <a:rPr lang="en-US" altLang="zh-CN" sz="1200" b="0" i="0" u="none" strike="noStrike" cap="none" dirty="0">
                <a:solidFill>
                  <a:schemeClr val="dk1"/>
                </a:solidFill>
                <a:effectLst/>
                <a:latin typeface="Calibri"/>
                <a:ea typeface="Calibri"/>
                <a:cs typeface="Calibri"/>
                <a:sym typeface="Calibri"/>
              </a:rPr>
              <a:t> The TF-IDF value increases proportionally to the number of times a word appears in the document and is offset by the frequency of the word in the corpus, which helps to adjust for the fact that some words appear more frequently in general. </a:t>
            </a:r>
          </a:p>
          <a:p>
            <a:pPr marL="0" lvl="0" indent="0">
              <a:spcBef>
                <a:spcPts val="0"/>
              </a:spcBef>
              <a:spcAft>
                <a:spcPts val="0"/>
              </a:spcAft>
              <a:buNone/>
            </a:pPr>
            <a:endParaRPr lang="en-US" altLang="zh-CN" sz="1200" b="0" i="0" u="none" strike="noStrike" cap="none" dirty="0">
              <a:solidFill>
                <a:schemeClr val="dk1"/>
              </a:solidFill>
              <a:effectLst/>
              <a:latin typeface="Calibri"/>
              <a:cs typeface="Calibri"/>
              <a:sym typeface="Calibri"/>
            </a:endParaRPr>
          </a:p>
          <a:p>
            <a:pPr marL="0" lvl="0" indent="0">
              <a:spcBef>
                <a:spcPts val="0"/>
              </a:spcBef>
              <a:spcAft>
                <a:spcPts val="0"/>
              </a:spcAft>
              <a:buNone/>
            </a:pPr>
            <a:r>
              <a:rPr lang="en-US" sz="1200" b="0" i="0" u="none" strike="noStrike" cap="none" dirty="0">
                <a:solidFill>
                  <a:schemeClr val="dk1"/>
                </a:solidFill>
                <a:effectLst/>
                <a:latin typeface="Calibri"/>
                <a:cs typeface="Calibri"/>
                <a:sym typeface="Calibri"/>
              </a:rPr>
              <a:t>Again, we trained on 8,000 originally-sampled data. Consequently, we found that for all 4 classification algorithms, the model performs better </a:t>
            </a:r>
            <a:r>
              <a:rPr lang="en-US" sz="1200" b="1" i="0" u="none" strike="noStrike" cap="none" dirty="0">
                <a:solidFill>
                  <a:schemeClr val="dk1"/>
                </a:solidFill>
                <a:effectLst/>
                <a:latin typeface="Calibri"/>
                <a:cs typeface="Calibri"/>
                <a:sym typeface="Calibri"/>
              </a:rPr>
              <a:t>without </a:t>
            </a:r>
            <a:r>
              <a:rPr lang="en-US" sz="1200" b="0" i="0" u="none" strike="noStrike" cap="none" dirty="0">
                <a:solidFill>
                  <a:schemeClr val="dk1"/>
                </a:solidFill>
                <a:effectLst/>
                <a:latin typeface="Calibri"/>
                <a:cs typeface="Calibri"/>
                <a:sym typeface="Calibri"/>
              </a:rPr>
              <a:t>content features. </a:t>
            </a:r>
          </a:p>
          <a:p>
            <a:pPr marL="0" lvl="0" indent="0">
              <a:spcBef>
                <a:spcPts val="0"/>
              </a:spcBef>
              <a:spcAft>
                <a:spcPts val="0"/>
              </a:spcAft>
              <a:buNone/>
            </a:pPr>
            <a:endParaRPr lang="en-US" altLang="zh-CN" sz="1200" b="0" i="0" u="none" strike="noStrike" cap="none" dirty="0">
              <a:solidFill>
                <a:schemeClr val="dk1"/>
              </a:solidFill>
              <a:effectLst/>
              <a:latin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dirty="0">
                <a:solidFill>
                  <a:schemeClr val="dk1"/>
                </a:solidFill>
                <a:effectLst/>
                <a:latin typeface="Calibri"/>
                <a:cs typeface="Calibri"/>
                <a:sym typeface="Calibri"/>
              </a:rPr>
              <a:t>To summarize</a:t>
            </a:r>
            <a:r>
              <a:rPr lang="en-US" sz="1200" b="0" i="0" u="none" strike="noStrike" cap="none" dirty="0">
                <a:solidFill>
                  <a:schemeClr val="dk1"/>
                </a:solidFill>
                <a:effectLst/>
                <a:latin typeface="Calibri"/>
                <a:cs typeface="Calibri"/>
                <a:sym typeface="Calibri"/>
              </a:rPr>
              <a:t>, our </a:t>
            </a:r>
            <a:r>
              <a:rPr lang="en-US" sz="1200" b="0" i="0" u="none" strike="noStrike" cap="none" dirty="0">
                <a:solidFill>
                  <a:srgbClr val="FFC000"/>
                </a:solidFill>
                <a:effectLst/>
                <a:latin typeface="Calibri"/>
                <a:cs typeface="Calibri"/>
                <a:sym typeface="Century Gothic"/>
              </a:rPr>
              <a:t>b</a:t>
            </a:r>
            <a:r>
              <a:rPr lang="en-US" altLang="zh-CN" sz="1200" b="0" i="0" u="none" strike="noStrike" cap="none" dirty="0">
                <a:solidFill>
                  <a:srgbClr val="FFC000"/>
                </a:solidFill>
                <a:latin typeface="Calibri"/>
                <a:ea typeface="Century Gothic"/>
                <a:cs typeface="Century Gothic"/>
                <a:sym typeface="Century Gothic"/>
              </a:rPr>
              <a:t>est predicting model is </a:t>
            </a:r>
            <a:r>
              <a:rPr lang="en-US" altLang="zh-CN" sz="1200" b="1" i="0" u="none" strike="noStrike" cap="none" dirty="0">
                <a:solidFill>
                  <a:srgbClr val="FFC000"/>
                </a:solidFill>
                <a:latin typeface="Calibri"/>
                <a:ea typeface="Century Gothic"/>
                <a:cs typeface="Century Gothic"/>
                <a:sym typeface="Century Gothic"/>
              </a:rPr>
              <a:t>a Logistic Regression using 8,000 originally sampled data with features including text structure, word features and sentiment features.</a:t>
            </a:r>
            <a:endParaRPr lang="en-US" altLang="zh-CN" sz="1200" b="1" i="0" u="none" strike="noStrike" cap="none" dirty="0">
              <a:solidFill>
                <a:srgbClr val="FFC000"/>
              </a:solidFill>
              <a:latin typeface="Calibri"/>
              <a:ea typeface="Calibri"/>
              <a:cs typeface="Calibri"/>
              <a:sym typeface="Calibri"/>
            </a:endParaRPr>
          </a:p>
          <a:p>
            <a:pPr marL="0" lvl="0" indent="0">
              <a:spcBef>
                <a:spcPts val="0"/>
              </a:spcBef>
              <a:spcAft>
                <a:spcPts val="0"/>
              </a:spcAft>
              <a:buNone/>
            </a:pPr>
            <a:endParaRPr b="1" dirty="0"/>
          </a:p>
        </p:txBody>
      </p:sp>
      <p:sp>
        <p:nvSpPr>
          <p:cNvPr id="1406" name="Shape 140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7"/>
        <p:cNvGrpSpPr/>
        <p:nvPr/>
      </p:nvGrpSpPr>
      <p:grpSpPr>
        <a:xfrm>
          <a:off x="0" y="0"/>
          <a:ext cx="0" cy="0"/>
          <a:chOff x="0" y="0"/>
          <a:chExt cx="0" cy="0"/>
        </a:xfrm>
      </p:grpSpPr>
      <p:sp>
        <p:nvSpPr>
          <p:cNvPr id="1548" name="Shape 1548"/>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CN" dirty="0"/>
              <a:t>【</a:t>
            </a:r>
            <a:r>
              <a:rPr lang="zh-CN" altLang="en-US" dirty="0"/>
              <a:t>链接</a:t>
            </a:r>
            <a:r>
              <a:rPr lang="en-US" altLang="zh-CN" dirty="0"/>
              <a:t>】During this project, we spent most of the time to do experiments by changing features, data size and algorithms. However, there are some other things we can do to improve the model performance.</a:t>
            </a:r>
          </a:p>
          <a:p>
            <a:pPr marL="0" lvl="0" indent="0">
              <a:spcBef>
                <a:spcPts val="0"/>
              </a:spcBef>
              <a:spcAft>
                <a:spcPts val="0"/>
              </a:spcAft>
              <a:buNone/>
            </a:pPr>
            <a:endParaRPr lang="en-US" altLang="zh-CN" dirty="0"/>
          </a:p>
        </p:txBody>
      </p:sp>
      <p:sp>
        <p:nvSpPr>
          <p:cNvPr id="1549" name="Shape 154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Shape 1157"/>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lang="en-US" altLang="zh-CN" dirty="0"/>
          </a:p>
          <a:p>
            <a:pPr marL="228600" lvl="0" indent="-228600">
              <a:spcBef>
                <a:spcPts val="0"/>
              </a:spcBef>
              <a:spcAft>
                <a:spcPts val="0"/>
              </a:spcAft>
              <a:buAutoNum type="arabicPeriod"/>
            </a:pPr>
            <a:r>
              <a:rPr lang="en-US" altLang="zh-CN" dirty="0"/>
              <a:t>Choice of Dataset: </a:t>
            </a:r>
          </a:p>
          <a:p>
            <a:pPr marL="457200" lvl="1" indent="0">
              <a:spcBef>
                <a:spcPts val="0"/>
              </a:spcBef>
              <a:spcAft>
                <a:spcPts val="0"/>
              </a:spcAft>
              <a:buNone/>
            </a:pPr>
            <a:r>
              <a:rPr lang="en-US" altLang="zh-CN" dirty="0"/>
              <a:t>Recall that in this project, we used data on Apps for Android.</a:t>
            </a:r>
            <a:r>
              <a:rPr lang="zh-CN" altLang="en-US" dirty="0"/>
              <a:t> </a:t>
            </a:r>
            <a:r>
              <a:rPr lang="en-US" altLang="zh-CN" dirty="0"/>
              <a:t>However,</a:t>
            </a:r>
            <a:r>
              <a:rPr lang="zh-CN" altLang="en-US" dirty="0"/>
              <a:t> </a:t>
            </a:r>
            <a:r>
              <a:rPr lang="en-US" altLang="zh-CN" dirty="0"/>
              <a:t>there</a:t>
            </a:r>
            <a:r>
              <a:rPr lang="zh-CN" altLang="en-US" dirty="0"/>
              <a:t> </a:t>
            </a:r>
            <a:r>
              <a:rPr lang="en-US" altLang="zh-CN" dirty="0"/>
              <a:t>are</a:t>
            </a:r>
            <a:r>
              <a:rPr lang="zh-CN" altLang="en-US" dirty="0"/>
              <a:t> </a:t>
            </a:r>
            <a:r>
              <a:rPr lang="en-US" altLang="zh-CN" dirty="0"/>
              <a:t>more detailed categories among these Apps, such as games, educational app, shopping app, and so on. </a:t>
            </a:r>
            <a:r>
              <a:rPr lang="en-US" altLang="zh-CN" dirty="0">
                <a:sym typeface="Wingdings" panose="05000000000000000000" pitchFamily="2" charset="2"/>
              </a:rPr>
              <a:t>Key words to express these apps vary a lot. Therefore, it could be helpful if we can study on the more detailed categories separately. </a:t>
            </a:r>
          </a:p>
          <a:p>
            <a:pPr marL="228600" lvl="0" indent="-228600">
              <a:spcBef>
                <a:spcPts val="0"/>
              </a:spcBef>
              <a:spcAft>
                <a:spcPts val="0"/>
              </a:spcAft>
              <a:buAutoNum type="arabicPeriod"/>
            </a:pPr>
            <a:r>
              <a:rPr lang="en-US" altLang="zh-CN" dirty="0"/>
              <a:t>Computation Effort:</a:t>
            </a:r>
          </a:p>
          <a:p>
            <a:pPr marL="457200" lvl="1" indent="0">
              <a:spcBef>
                <a:spcPts val="0"/>
              </a:spcBef>
              <a:spcAft>
                <a:spcPts val="0"/>
              </a:spcAft>
              <a:buNone/>
            </a:pPr>
            <a:r>
              <a:rPr lang="en-US" altLang="zh-CN" dirty="0"/>
              <a:t>Our computer are unable to run smoothly in terms of a huge dataset. More things could be done to decrease the computational effort. </a:t>
            </a:r>
          </a:p>
          <a:p>
            <a:pPr rtl="0"/>
            <a:endParaRPr dirty="0"/>
          </a:p>
        </p:txBody>
      </p:sp>
      <p:sp>
        <p:nvSpPr>
          <p:cNvPr id="1158" name="Shape 115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9172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Shape 1063"/>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r>
              <a:rPr lang="en-US" dirty="0"/>
              <a:t>Basically, I will start with our motivation and give you a big picture of questions we have studied.</a:t>
            </a:r>
          </a:p>
          <a:p>
            <a:pPr marL="0" lvl="0" indent="0">
              <a:spcBef>
                <a:spcPts val="0"/>
              </a:spcBef>
              <a:spcAft>
                <a:spcPts val="0"/>
              </a:spcAft>
              <a:buNone/>
            </a:pPr>
            <a:endParaRPr lang="en-US" dirty="0"/>
          </a:p>
          <a:p>
            <a:pPr marL="0" lvl="0" indent="0">
              <a:spcBef>
                <a:spcPts val="0"/>
              </a:spcBef>
              <a:spcAft>
                <a:spcPts val="0"/>
              </a:spcAft>
              <a:buNone/>
            </a:pPr>
            <a:r>
              <a:rPr lang="en-US" dirty="0"/>
              <a:t>Then I will briefly go through how we preprocessed our data, and what methodologies we have used. After that, I will presents several empirical results of our experiments, and conclude with the best model for predicting helpfulness of product reviews.</a:t>
            </a:r>
          </a:p>
          <a:p>
            <a:pPr marL="0" lvl="0" indent="0">
              <a:spcBef>
                <a:spcPts val="0"/>
              </a:spcBef>
              <a:spcAft>
                <a:spcPts val="0"/>
              </a:spcAft>
              <a:buNone/>
            </a:pPr>
            <a:endParaRPr lang="en-US" altLang="zh-CN" dirty="0"/>
          </a:p>
          <a:p>
            <a:pPr marL="0" lvl="0" indent="0">
              <a:spcBef>
                <a:spcPts val="0"/>
              </a:spcBef>
              <a:spcAft>
                <a:spcPts val="0"/>
              </a:spcAft>
              <a:buNone/>
            </a:pPr>
            <a:r>
              <a:rPr lang="en-US" dirty="0"/>
              <a:t>Finally, I would like to discuss  limitations of our project which promotes further study.</a:t>
            </a:r>
            <a:endParaRPr dirty="0"/>
          </a:p>
        </p:txBody>
      </p:sp>
      <p:sp>
        <p:nvSpPr>
          <p:cNvPr id="1064" name="Shape 106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1"/>
        <p:cNvGrpSpPr/>
        <p:nvPr/>
      </p:nvGrpSpPr>
      <p:grpSpPr>
        <a:xfrm>
          <a:off x="0" y="0"/>
          <a:ext cx="0" cy="0"/>
          <a:chOff x="0" y="0"/>
          <a:chExt cx="0" cy="0"/>
        </a:xfrm>
      </p:grpSpPr>
      <p:sp>
        <p:nvSpPr>
          <p:cNvPr id="1562" name="Shape 1562"/>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563" name="Shape 156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Shape 1081"/>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082" name="Shape 108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Shape 1157"/>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rtl="0"/>
            <a:r>
              <a:rPr lang="en-US" altLang="zh-CN" sz="1200" b="0" i="0" u="none" strike="noStrike" cap="none" dirty="0">
                <a:solidFill>
                  <a:schemeClr val="dk1"/>
                </a:solidFill>
                <a:effectLst/>
                <a:latin typeface="Calibri"/>
                <a:ea typeface="Calibri"/>
                <a:cs typeface="Calibri"/>
                <a:sym typeface="Calibri"/>
              </a:rPr>
              <a:t>Many websites such as Amazon ask users to rate and comment on the products. Despite of the high volume of comments, the quality</a:t>
            </a:r>
          </a:p>
          <a:p>
            <a:pPr rtl="0"/>
            <a:r>
              <a:rPr lang="en-US" altLang="zh-CN" sz="1200" b="0" i="0" u="none" strike="noStrike" cap="none" dirty="0">
                <a:solidFill>
                  <a:schemeClr val="dk1"/>
                </a:solidFill>
                <a:effectLst/>
                <a:latin typeface="Calibri"/>
                <a:ea typeface="Calibri"/>
                <a:cs typeface="Calibri"/>
                <a:sym typeface="Calibri"/>
              </a:rPr>
              <a:t>and authenticity of comments are not guaranteed. Therefore, websites like Amazon allows users to vote on the helpfulness of reviews</a:t>
            </a:r>
          </a:p>
          <a:p>
            <a:pPr rtl="0"/>
            <a:r>
              <a:rPr lang="en-US" altLang="zh-CN" sz="1200" b="0" i="0" u="none" strike="noStrike" cap="none" dirty="0">
                <a:solidFill>
                  <a:schemeClr val="dk1"/>
                </a:solidFill>
                <a:effectLst/>
                <a:latin typeface="Calibri"/>
                <a:ea typeface="Calibri"/>
                <a:cs typeface="Calibri"/>
                <a:sym typeface="Calibri"/>
              </a:rPr>
              <a:t>so as to provide new customers with information of higher quality.  </a:t>
            </a:r>
            <a:endParaRPr lang="en-US" altLang="zh-CN" b="0" dirty="0">
              <a:effectLst/>
            </a:endParaRPr>
          </a:p>
          <a:p>
            <a:pPr rtl="0"/>
            <a:endParaRPr lang="en-US" altLang="zh-CN" sz="1200" b="0" i="0" u="none" strike="noStrike" cap="none" dirty="0">
              <a:solidFill>
                <a:schemeClr val="dk1"/>
              </a:solidFill>
              <a:effectLst/>
              <a:latin typeface="Calibri"/>
              <a:ea typeface="Calibri"/>
              <a:cs typeface="Calibri"/>
              <a:sym typeface="Calibri"/>
            </a:endParaRPr>
          </a:p>
          <a:p>
            <a:pPr rtl="0"/>
            <a:r>
              <a:rPr lang="en-US" altLang="zh-CN" sz="1200" b="0" i="0" u="none" strike="noStrike" cap="none" dirty="0">
                <a:solidFill>
                  <a:schemeClr val="dk1"/>
                </a:solidFill>
                <a:effectLst/>
                <a:latin typeface="Calibri"/>
                <a:ea typeface="Calibri"/>
                <a:cs typeface="Calibri"/>
                <a:sym typeface="Calibri"/>
              </a:rPr>
              <a:t>However, one crucial problem is that many new or less popular products do not have sufficient votes on review quality. </a:t>
            </a:r>
          </a:p>
          <a:p>
            <a:pPr rtl="0"/>
            <a:r>
              <a:rPr lang="en-US" altLang="zh-CN" sz="1200" b="0" i="0" u="none" strike="noStrike" cap="none" dirty="0">
                <a:solidFill>
                  <a:schemeClr val="dk1"/>
                </a:solidFill>
                <a:effectLst/>
                <a:latin typeface="Calibri"/>
                <a:ea typeface="Calibri"/>
                <a:cs typeface="Calibri"/>
                <a:sym typeface="Calibri"/>
              </a:rPr>
              <a:t>We believe displaying the reviews with higher quality will not only enable users to make a better purchase decision and improve user experience, but also provide producers with better feedbacks on how to improve their products.</a:t>
            </a:r>
            <a:endParaRPr dirty="0"/>
          </a:p>
        </p:txBody>
      </p:sp>
      <p:sp>
        <p:nvSpPr>
          <p:cNvPr id="1158" name="Shape 115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Shape 1176"/>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CN" dirty="0"/>
              <a:t>【</a:t>
            </a:r>
            <a:r>
              <a:rPr lang="zh-CN" altLang="en-US" dirty="0"/>
              <a:t>链接</a:t>
            </a:r>
            <a:r>
              <a:rPr lang="en-US" altLang="zh-CN"/>
              <a:t>】</a:t>
            </a:r>
            <a:r>
              <a:rPr lang="en-US" altLang="zh-CN" sz="1200" b="0" i="0" u="none" strike="noStrike" cap="none">
                <a:solidFill>
                  <a:schemeClr val="dk1"/>
                </a:solidFill>
                <a:effectLst/>
                <a:latin typeface="Calibri"/>
                <a:ea typeface="Calibri"/>
                <a:cs typeface="Calibri"/>
                <a:sym typeface="Calibri"/>
              </a:rPr>
              <a:t>Our project is guided by two important questions:</a:t>
            </a:r>
          </a:p>
          <a:p>
            <a:pPr marL="0" lvl="0" indent="0">
              <a:spcBef>
                <a:spcPts val="0"/>
              </a:spcBef>
              <a:spcAft>
                <a:spcPts val="0"/>
              </a:spcAft>
              <a:buNone/>
            </a:pPr>
            <a:endParaRPr/>
          </a:p>
        </p:txBody>
      </p:sp>
      <p:sp>
        <p:nvSpPr>
          <p:cNvPr id="1177" name="Shape 117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Shape 1157"/>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228600" indent="0" rtl="0" fontAlgn="base">
              <a:buFont typeface="Arial" panose="020B0604020202020204" pitchFamily="34" charset="0"/>
              <a:buNone/>
            </a:pPr>
            <a:endParaRPr lang="en-US" altLang="zh-CN" sz="1200" b="0" i="0" u="none" strike="noStrike" cap="none" dirty="0">
              <a:solidFill>
                <a:schemeClr val="dk1"/>
              </a:solidFill>
              <a:effectLst/>
              <a:latin typeface="Calibri"/>
              <a:ea typeface="Calibri"/>
              <a:cs typeface="Calibri"/>
              <a:sym typeface="Calibri"/>
            </a:endParaRPr>
          </a:p>
          <a:p>
            <a:pPr rtl="0" fontAlgn="base">
              <a:buFont typeface="+mj-lt"/>
              <a:buAutoNum type="arabicPeriod"/>
            </a:pPr>
            <a:r>
              <a:rPr lang="en-US" altLang="zh-CN" sz="1200" b="0" i="0" u="none" strike="noStrike" cap="none" dirty="0">
                <a:solidFill>
                  <a:schemeClr val="dk1"/>
                </a:solidFill>
                <a:effectLst/>
                <a:latin typeface="Calibri"/>
                <a:ea typeface="Calibri"/>
                <a:cs typeface="Calibri"/>
                <a:sym typeface="Calibri"/>
              </a:rPr>
              <a:t>What features will have a great predictive power of whether a review is helpful or not? For example, How do we identify rational comments from emotional comments?</a:t>
            </a:r>
          </a:p>
          <a:p>
            <a:pPr rtl="0" fontAlgn="base">
              <a:buFont typeface="+mj-lt"/>
              <a:buAutoNum type="arabicPeriod"/>
            </a:pPr>
            <a:r>
              <a:rPr lang="en-US" altLang="zh-CN" sz="1200" b="0" i="0" u="none" strike="noStrike" cap="none" dirty="0">
                <a:solidFill>
                  <a:schemeClr val="dk1"/>
                </a:solidFill>
                <a:effectLst/>
                <a:latin typeface="Calibri"/>
                <a:ea typeface="Calibri"/>
                <a:cs typeface="Calibri"/>
                <a:sym typeface="Calibri"/>
              </a:rPr>
              <a:t>Which classification algorithm will perform best in terms of the accuracy of “helpfulness” prediction?</a:t>
            </a:r>
          </a:p>
          <a:p>
            <a:pPr rtl="0"/>
            <a:endParaRPr dirty="0"/>
          </a:p>
        </p:txBody>
      </p:sp>
      <p:sp>
        <p:nvSpPr>
          <p:cNvPr id="1158" name="Shape 115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9476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Shape 1292"/>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r>
              <a:rPr lang="en-US" dirty="0"/>
              <a:t>【</a:t>
            </a:r>
            <a:r>
              <a:rPr lang="zh-CN" altLang="en-US" dirty="0"/>
              <a:t>链接</a:t>
            </a:r>
            <a:r>
              <a:rPr lang="en-US" dirty="0"/>
              <a:t>】Before move on the methodologies, let’s first take a look on the data. </a:t>
            </a:r>
            <a:endParaRPr dirty="0"/>
          </a:p>
        </p:txBody>
      </p:sp>
      <p:sp>
        <p:nvSpPr>
          <p:cNvPr id="1293" name="Shape 129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Shape 1157"/>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228600" indent="0" rtl="0" fontAlgn="base">
              <a:buFont typeface="Arial" panose="020B0604020202020204" pitchFamily="34" charset="0"/>
              <a:buNone/>
            </a:pPr>
            <a:r>
              <a:rPr lang="en-US" altLang="zh-CN" sz="1200" b="0" i="0" u="none" strike="noStrike" cap="none" dirty="0">
                <a:solidFill>
                  <a:schemeClr val="dk1"/>
                </a:solidFill>
                <a:effectLst/>
                <a:latin typeface="Calibri"/>
                <a:ea typeface="Calibri"/>
                <a:cs typeface="Calibri"/>
                <a:sym typeface="Calibri"/>
              </a:rPr>
              <a:t>Here, we will use the </a:t>
            </a:r>
            <a:r>
              <a:rPr lang="en-US" altLang="zh-CN" sz="1200" b="1" i="0" u="none" strike="noStrike" cap="none" dirty="0">
                <a:solidFill>
                  <a:schemeClr val="dk1"/>
                </a:solidFill>
                <a:effectLst/>
                <a:latin typeface="Calibri"/>
                <a:ea typeface="Calibri"/>
                <a:cs typeface="Calibri"/>
                <a:sym typeface="Calibri"/>
              </a:rPr>
              <a:t>Amazon product dataset</a:t>
            </a:r>
            <a:r>
              <a:rPr lang="en-US" altLang="zh-CN" sz="1200" b="0" i="0" u="none" strike="noStrike" cap="none" dirty="0">
                <a:solidFill>
                  <a:schemeClr val="dk1"/>
                </a:solidFill>
                <a:effectLst/>
                <a:latin typeface="Calibri"/>
                <a:ea typeface="Calibri"/>
                <a:cs typeface="Calibri"/>
                <a:sym typeface="Calibri"/>
              </a:rPr>
              <a:t> provided by </a:t>
            </a:r>
            <a:r>
              <a:rPr lang="en-US" altLang="zh-CN" sz="1200" b="0" i="0" u="none" strike="noStrike" cap="none" dirty="0">
                <a:solidFill>
                  <a:schemeClr val="dk1"/>
                </a:solidFill>
                <a:effectLst/>
                <a:latin typeface="Calibri"/>
                <a:ea typeface="Calibri"/>
                <a:cs typeface="Calibri"/>
                <a:sym typeface="Calibri"/>
                <a:hlinkClick r:id="rId3"/>
              </a:rPr>
              <a:t>Julian McAuley</a:t>
            </a:r>
            <a:r>
              <a:rPr lang="en-US" altLang="zh-CN" sz="1200" b="0" i="0" u="none" strike="noStrike" cap="none" dirty="0">
                <a:solidFill>
                  <a:schemeClr val="dk1"/>
                </a:solidFill>
                <a:effectLst/>
                <a:latin typeface="Calibri"/>
                <a:ea typeface="Calibri"/>
                <a:cs typeface="Calibri"/>
                <a:sym typeface="Calibri"/>
              </a:rPr>
              <a:t> from UCSD.  And we will focus on one product category: </a:t>
            </a:r>
            <a:r>
              <a:rPr lang="en-US" altLang="zh-CN" sz="1200" b="1" i="0" u="none" strike="noStrike" cap="none" dirty="0">
                <a:solidFill>
                  <a:schemeClr val="dk1"/>
                </a:solidFill>
                <a:effectLst/>
                <a:latin typeface="Calibri"/>
                <a:ea typeface="Calibri"/>
                <a:cs typeface="Calibri"/>
                <a:sym typeface="Calibri"/>
              </a:rPr>
              <a:t>App for Android</a:t>
            </a:r>
            <a:r>
              <a:rPr lang="en-US" altLang="zh-CN" sz="1200" b="0" i="0" u="none" strike="noStrike" cap="none" dirty="0">
                <a:solidFill>
                  <a:schemeClr val="dk1"/>
                </a:solidFill>
                <a:effectLst/>
                <a:latin typeface="Calibri"/>
                <a:ea typeface="Calibri"/>
                <a:cs typeface="Calibri"/>
                <a:sym typeface="Calibri"/>
              </a:rPr>
              <a:t>. </a:t>
            </a:r>
          </a:p>
          <a:p>
            <a:pPr marL="228600" indent="0" rtl="0" fontAlgn="base">
              <a:buFont typeface="Arial" panose="020B0604020202020204" pitchFamily="34" charset="0"/>
              <a:buNone/>
            </a:pPr>
            <a:endParaRPr lang="en-US" altLang="zh-CN" sz="1200" b="0" i="0" u="none" strike="noStrike" cap="none" dirty="0">
              <a:solidFill>
                <a:schemeClr val="dk1"/>
              </a:solidFill>
              <a:effectLst/>
              <a:latin typeface="Calibri"/>
              <a:ea typeface="Calibri"/>
              <a:cs typeface="Calibri"/>
              <a:sym typeface="Calibri"/>
            </a:endParaRPr>
          </a:p>
          <a:p>
            <a:pPr marL="228600" indent="0" rtl="0" fontAlgn="base">
              <a:buFont typeface="Arial" panose="020B0604020202020204" pitchFamily="34" charset="0"/>
              <a:buNone/>
            </a:pPr>
            <a:r>
              <a:rPr lang="en-US" altLang="zh-CN" sz="2000" b="0" i="0" u="none" strike="noStrike" cap="none" dirty="0">
                <a:solidFill>
                  <a:schemeClr val="dk1"/>
                </a:solidFill>
                <a:latin typeface="Calibri"/>
                <a:ea typeface="Calibri"/>
                <a:cs typeface="Calibri"/>
                <a:sym typeface="Calibri"/>
              </a:rPr>
              <a:t>Randomly choose samples with at least 20 votes for helpfulness.</a:t>
            </a:r>
            <a:endParaRPr lang="en-US" altLang="zh-CN" sz="2400" b="0" i="0" u="none" strike="noStrike" cap="none" dirty="0">
              <a:solidFill>
                <a:schemeClr val="dk1"/>
              </a:solidFill>
              <a:latin typeface="Calibri"/>
              <a:ea typeface="Calibri"/>
              <a:cs typeface="Calibri"/>
              <a:sym typeface="Calibri"/>
            </a:endParaRPr>
          </a:p>
          <a:p>
            <a:pPr marL="228600" indent="0" rtl="0" fontAlgn="base">
              <a:buFont typeface="Arial" panose="020B0604020202020204" pitchFamily="34" charset="0"/>
              <a:buNone/>
            </a:pPr>
            <a:endParaRPr lang="en-US" altLang="zh-CN" sz="1200" b="0" i="0" u="none" strike="noStrike" cap="none" dirty="0">
              <a:solidFill>
                <a:schemeClr val="dk1"/>
              </a:solidFill>
              <a:effectLst/>
              <a:latin typeface="Calibri"/>
              <a:ea typeface="Calibri"/>
              <a:cs typeface="Calibri"/>
              <a:sym typeface="Calibri"/>
            </a:endParaRPr>
          </a:p>
          <a:p>
            <a:pPr marL="228600" indent="0" rtl="0" fontAlgn="base">
              <a:buFont typeface="Arial" panose="020B0604020202020204" pitchFamily="34" charset="0"/>
              <a:buNone/>
            </a:pPr>
            <a:r>
              <a:rPr lang="en-US" altLang="zh-CN" sz="1200" b="0" i="0" u="none" strike="noStrike" cap="none" dirty="0">
                <a:solidFill>
                  <a:schemeClr val="dk1"/>
                </a:solidFill>
                <a:effectLst/>
                <a:latin typeface="Calibri"/>
                <a:ea typeface="Calibri"/>
                <a:cs typeface="Calibri"/>
                <a:sym typeface="Calibri"/>
              </a:rPr>
              <a:t>Here’s a sample entry of reviews. In this project, we would focus on three columns, “helpful”, “</a:t>
            </a:r>
            <a:r>
              <a:rPr lang="en-US" altLang="zh-CN" sz="1200" b="0" i="0" u="none" strike="noStrike" cap="none" dirty="0" err="1">
                <a:solidFill>
                  <a:schemeClr val="dk1"/>
                </a:solidFill>
                <a:effectLst/>
                <a:latin typeface="Calibri"/>
                <a:ea typeface="Calibri"/>
                <a:cs typeface="Calibri"/>
                <a:sym typeface="Calibri"/>
              </a:rPr>
              <a:t>reviewtext</a:t>
            </a:r>
            <a:r>
              <a:rPr lang="en-US" altLang="zh-CN" sz="1200" b="0" i="0" u="none" strike="noStrike" cap="none" dirty="0">
                <a:solidFill>
                  <a:schemeClr val="dk1"/>
                </a:solidFill>
                <a:effectLst/>
                <a:latin typeface="Calibri"/>
                <a:ea typeface="Calibri"/>
                <a:cs typeface="Calibri"/>
                <a:sym typeface="Calibri"/>
              </a:rPr>
              <a:t>” and “overall” review score:</a:t>
            </a:r>
          </a:p>
          <a:p>
            <a:pPr marL="685800" indent="-457200" rtl="0" fontAlgn="base">
              <a:buFont typeface="Arial" panose="020B0604020202020204" pitchFamily="34" charset="0"/>
              <a:buAutoNum type="arabicPeriod"/>
            </a:pPr>
            <a:r>
              <a:rPr lang="en-US" altLang="zh-CN" sz="2000" b="1" dirty="0"/>
              <a:t>Column “helpful” </a:t>
            </a:r>
            <a:r>
              <a:rPr lang="en-US" altLang="zh-CN" sz="2000" dirty="0"/>
              <a:t>defines the ratio of positive votes, or the helpfulness score, </a:t>
            </a:r>
          </a:p>
          <a:p>
            <a:pPr marL="685800" lvl="1" indent="0" rtl="0" fontAlgn="base">
              <a:buFont typeface="Arial" panose="020B0604020202020204" pitchFamily="34" charset="0"/>
              <a:buNone/>
            </a:pPr>
            <a:r>
              <a:rPr lang="en-US" altLang="zh-CN" sz="2000" b="1" dirty="0"/>
              <a:t>e.g</a:t>
            </a:r>
            <a:r>
              <a:rPr lang="en-US" altLang="zh-CN" sz="2000" dirty="0"/>
              <a:t>. [29,35] means 29 of 35 persons vote on “helpful” white the other 1 votes on “unhelpful”. </a:t>
            </a:r>
          </a:p>
          <a:p>
            <a:pPr marL="685800" lvl="1" indent="0" rtl="0" fontAlgn="base">
              <a:buFont typeface="Arial" panose="020B0604020202020204" pitchFamily="34" charset="0"/>
              <a:buNone/>
            </a:pPr>
            <a:r>
              <a:rPr lang="en-US" altLang="zh-CN" sz="2000" dirty="0"/>
              <a:t>For those with a helpfulness score &gt;= 0.75, we will classify as “helpful”; &lt; 0.75 as “unhelpful”.  Whether a review is helpful or not is what we want to predict.</a:t>
            </a:r>
            <a:endParaRPr lang="en-US" altLang="zh-CN" sz="2000" b="1" dirty="0"/>
          </a:p>
          <a:p>
            <a:pPr marL="685800" marR="0" lvl="0" indent="-457200" algn="l" defTabSz="914400" rtl="0" eaLnBrk="1" fontAlgn="base" latinLnBrk="0" hangingPunct="1">
              <a:lnSpc>
                <a:spcPct val="100000"/>
              </a:lnSpc>
              <a:spcBef>
                <a:spcPts val="0"/>
              </a:spcBef>
              <a:spcAft>
                <a:spcPts val="0"/>
              </a:spcAft>
              <a:buClr>
                <a:srgbClr val="000000"/>
              </a:buClr>
              <a:buSzPts val="1400"/>
              <a:buFont typeface="Arial" panose="020B0604020202020204" pitchFamily="34" charset="0"/>
              <a:buAutoNum type="arabicPeriod"/>
              <a:tabLst/>
              <a:defRPr/>
            </a:pPr>
            <a:r>
              <a:rPr lang="en-US" altLang="zh-CN" sz="2000" b="1" dirty="0"/>
              <a:t>Column “</a:t>
            </a:r>
            <a:r>
              <a:rPr lang="en-US" altLang="zh-CN" sz="2000" b="1" dirty="0" err="1"/>
              <a:t>reviewText</a:t>
            </a:r>
            <a:r>
              <a:rPr lang="en-US" altLang="zh-CN" sz="2000" b="1" dirty="0"/>
              <a:t>” </a:t>
            </a:r>
            <a:r>
              <a:rPr lang="en-US" altLang="zh-CN" sz="2000" dirty="0"/>
              <a:t>is used to derive feature words.</a:t>
            </a:r>
          </a:p>
          <a:p>
            <a:pPr marL="685800" indent="-457200" rtl="0" fontAlgn="base">
              <a:buFont typeface="Arial" panose="020B0604020202020204" pitchFamily="34" charset="0"/>
              <a:buAutoNum type="arabicPeriod"/>
            </a:pPr>
            <a:r>
              <a:rPr lang="en-US" altLang="zh-CN" sz="2000" b="1" dirty="0"/>
              <a:t>Column “overall”</a:t>
            </a:r>
            <a:r>
              <a:rPr lang="en-US" altLang="zh-CN" sz="2000" dirty="0"/>
              <a:t> is customers’ rating towards the products they purchase. The rating ranges from 1 to 5.  It is used to derive features.</a:t>
            </a:r>
          </a:p>
          <a:p>
            <a:pPr marL="228600" indent="0" rtl="0" fontAlgn="base">
              <a:buFont typeface="Arial" panose="020B0604020202020204" pitchFamily="34" charset="0"/>
              <a:buNone/>
            </a:pPr>
            <a:endParaRPr lang="en-US" altLang="zh-CN" sz="1200" b="0" i="0" u="none" strike="noStrike" cap="none" dirty="0">
              <a:solidFill>
                <a:schemeClr val="dk1"/>
              </a:solidFill>
              <a:effectLst/>
              <a:latin typeface="Calibri"/>
              <a:ea typeface="Calibri"/>
              <a:cs typeface="Calibri"/>
              <a:sym typeface="Calibri"/>
            </a:endParaRPr>
          </a:p>
          <a:p>
            <a:pPr marL="228600" indent="0" rtl="0" fontAlgn="base">
              <a:buFont typeface="Arial" panose="020B0604020202020204" pitchFamily="34" charset="0"/>
              <a:buNone/>
            </a:pPr>
            <a:endParaRPr dirty="0"/>
          </a:p>
        </p:txBody>
      </p:sp>
      <p:sp>
        <p:nvSpPr>
          <p:cNvPr id="1158" name="Shape 115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0806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Shape 1348"/>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r>
              <a:rPr lang="en-US" dirty="0"/>
              <a:t>【</a:t>
            </a:r>
            <a:r>
              <a:rPr lang="zh-CN" altLang="en-US" dirty="0"/>
              <a:t>链接</a:t>
            </a:r>
            <a:r>
              <a:rPr lang="en-US" dirty="0"/>
              <a:t>】Now, let me introduce methods used to in model training.</a:t>
            </a:r>
            <a:endParaRPr dirty="0"/>
          </a:p>
        </p:txBody>
      </p:sp>
      <p:sp>
        <p:nvSpPr>
          <p:cNvPr id="1349" name="Shape 134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封面页">
  <p:cSld name="封面页">
    <p:bg>
      <p:bgPr>
        <a:solidFill>
          <a:srgbClr val="3F3F3F"/>
        </a:solidFill>
        <a:effectLst/>
      </p:bgPr>
    </p:bg>
    <p:spTree>
      <p:nvGrpSpPr>
        <p:cNvPr id="1" name="Shape 10"/>
        <p:cNvGrpSpPr/>
        <p:nvPr/>
      </p:nvGrpSpPr>
      <p:grpSpPr>
        <a:xfrm>
          <a:off x="0" y="0"/>
          <a:ext cx="0" cy="0"/>
          <a:chOff x="0" y="0"/>
          <a:chExt cx="0" cy="0"/>
        </a:xfrm>
      </p:grpSpPr>
      <p:sp>
        <p:nvSpPr>
          <p:cNvPr id="11" name="Shape 11"/>
          <p:cNvSpPr/>
          <p:nvPr/>
        </p:nvSpPr>
        <p:spPr>
          <a:xfrm flipH="1">
            <a:off x="2300385" y="2042694"/>
            <a:ext cx="1975981" cy="441731"/>
          </a:xfrm>
          <a:prstGeom prst="triangle">
            <a:avLst>
              <a:gd name="adj" fmla="val 0"/>
            </a:avLst>
          </a:prstGeom>
          <a:solidFill>
            <a:srgbClr val="7F6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2" name="Shape 12"/>
          <p:cNvSpPr/>
          <p:nvPr/>
        </p:nvSpPr>
        <p:spPr>
          <a:xfrm rot="10800000" flipH="1">
            <a:off x="7918560" y="4382740"/>
            <a:ext cx="1975981" cy="441731"/>
          </a:xfrm>
          <a:prstGeom prst="triangle">
            <a:avLst>
              <a:gd name="adj" fmla="val 0"/>
            </a:avLst>
          </a:prstGeom>
          <a:solidFill>
            <a:srgbClr val="7F6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pic>
        <p:nvPicPr>
          <p:cNvPr id="13" name="Shape 13"/>
          <p:cNvPicPr preferRelativeResize="0"/>
          <p:nvPr/>
        </p:nvPicPr>
        <p:blipFill rotWithShape="1">
          <a:blip r:embed="rId2">
            <a:alphaModFix/>
          </a:blip>
          <a:srcRect l="2266" t="12948" r="2265" b="10678"/>
          <a:stretch/>
        </p:blipFill>
        <p:spPr>
          <a:xfrm>
            <a:off x="2970144" y="393700"/>
            <a:ext cx="6070600" cy="6070600"/>
          </a:xfrm>
          <a:prstGeom prst="ellipse">
            <a:avLst/>
          </a:prstGeom>
          <a:noFill/>
          <a:ln>
            <a:noFill/>
          </a:ln>
        </p:spPr>
      </p:pic>
      <p:sp>
        <p:nvSpPr>
          <p:cNvPr id="14" name="Shape 14"/>
          <p:cNvSpPr/>
          <p:nvPr/>
        </p:nvSpPr>
        <p:spPr>
          <a:xfrm>
            <a:off x="2297458" y="2484425"/>
            <a:ext cx="7597083" cy="191989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5" name="Shape 15"/>
          <p:cNvSpPr txBox="1">
            <a:spLocks noGrp="1"/>
          </p:cNvSpPr>
          <p:nvPr>
            <p:ph type="body" idx="1"/>
          </p:nvPr>
        </p:nvSpPr>
        <p:spPr>
          <a:xfrm>
            <a:off x="2970213" y="2776538"/>
            <a:ext cx="6003925" cy="1312862"/>
          </a:xfrm>
          <a:prstGeom prst="rect">
            <a:avLst/>
          </a:prstGeom>
          <a:noFill/>
          <a:ln>
            <a:noFill/>
          </a:ln>
        </p:spPr>
        <p:txBody>
          <a:bodyPr spcFirstLastPara="1" wrap="square" lIns="91425" tIns="45700" rIns="91425" bIns="45700" anchor="t" anchorCtr="0"/>
          <a:lstStyle>
            <a:lvl1pPr marL="457200" marR="0" lvl="0" indent="-228600" algn="ctr" rtl="0">
              <a:lnSpc>
                <a:spcPct val="90000"/>
              </a:lnSpc>
              <a:spcBef>
                <a:spcPts val="1000"/>
              </a:spcBef>
              <a:spcAft>
                <a:spcPts val="0"/>
              </a:spcAft>
              <a:buClr>
                <a:schemeClr val="dk1"/>
              </a:buClr>
              <a:buSzPts val="4800"/>
              <a:buFont typeface="Arial"/>
              <a:buNone/>
              <a:defRPr sz="4800" b="0" i="0" u="none" strike="noStrike" cap="none">
                <a:solidFill>
                  <a:schemeClr val="dk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6" name="Shape 16"/>
          <p:cNvSpPr txBox="1">
            <a:spLocks noGrp="1"/>
          </p:cNvSpPr>
          <p:nvPr>
            <p:ph type="body" idx="2"/>
          </p:nvPr>
        </p:nvSpPr>
        <p:spPr>
          <a:xfrm>
            <a:off x="3704299" y="4477968"/>
            <a:ext cx="4783401" cy="305700"/>
          </a:xfrm>
          <a:prstGeom prst="rect">
            <a:avLst/>
          </a:prstGeom>
          <a:noFill/>
          <a:ln>
            <a:noFill/>
          </a:ln>
        </p:spPr>
        <p:txBody>
          <a:bodyPr spcFirstLastPara="1" wrap="square" lIns="91425" tIns="45700" rIns="91425" bIns="45700" anchor="t" anchorCtr="0"/>
          <a:lstStyle>
            <a:lvl1pPr marL="457200" marR="0" lvl="0" indent="-22860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7" name="Shape 17"/>
          <p:cNvSpPr txBox="1">
            <a:spLocks noGrp="1"/>
          </p:cNvSpPr>
          <p:nvPr>
            <p:ph type="body" idx="3"/>
          </p:nvPr>
        </p:nvSpPr>
        <p:spPr>
          <a:xfrm>
            <a:off x="3704299" y="4789519"/>
            <a:ext cx="4783401" cy="305700"/>
          </a:xfrm>
          <a:prstGeom prst="rect">
            <a:avLst/>
          </a:prstGeom>
          <a:noFill/>
          <a:ln>
            <a:noFill/>
          </a:ln>
        </p:spPr>
        <p:txBody>
          <a:bodyPr spcFirstLastPara="1" wrap="square" lIns="91425" tIns="45700" rIns="91425" bIns="45700" anchor="t" anchorCtr="0"/>
          <a:lstStyle>
            <a:lvl1pPr marL="457200" marR="0" lvl="0" indent="-22860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内容页_4">
  <p:cSld name="内容页_4">
    <p:bg>
      <p:bgPr>
        <a:solidFill>
          <a:srgbClr val="3F3F3F"/>
        </a:solidFill>
        <a:effectLst/>
      </p:bgPr>
    </p:bg>
    <p:spTree>
      <p:nvGrpSpPr>
        <p:cNvPr id="1" name="Shape 1051"/>
        <p:cNvGrpSpPr/>
        <p:nvPr/>
      </p:nvGrpSpPr>
      <p:grpSpPr>
        <a:xfrm>
          <a:off x="0" y="0"/>
          <a:ext cx="0" cy="0"/>
          <a:chOff x="0" y="0"/>
          <a:chExt cx="0" cy="0"/>
        </a:xfrm>
      </p:grpSpPr>
      <p:pic>
        <p:nvPicPr>
          <p:cNvPr id="1052" name="Shape 1052"/>
          <p:cNvPicPr preferRelativeResize="0"/>
          <p:nvPr/>
        </p:nvPicPr>
        <p:blipFill rotWithShape="1">
          <a:blip r:embed="rId2">
            <a:alphaModFix/>
          </a:blip>
          <a:srcRect t="868" r="31950" b="94516"/>
          <a:stretch/>
        </p:blipFill>
        <p:spPr>
          <a:xfrm>
            <a:off x="9000067" y="3429000"/>
            <a:ext cx="3191933" cy="3429000"/>
          </a:xfrm>
          <a:prstGeom prst="rect">
            <a:avLst/>
          </a:prstGeom>
          <a:noFill/>
          <a:ln>
            <a:noFill/>
          </a:ln>
        </p:spPr>
      </p:pic>
      <p:sp>
        <p:nvSpPr>
          <p:cNvPr id="1053" name="Shape 1053"/>
          <p:cNvSpPr/>
          <p:nvPr/>
        </p:nvSpPr>
        <p:spPr>
          <a:xfrm>
            <a:off x="762000" y="0"/>
            <a:ext cx="5079999" cy="54186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054" name="Shape 1054"/>
          <p:cNvSpPr txBox="1">
            <a:spLocks noGrp="1"/>
          </p:cNvSpPr>
          <p:nvPr>
            <p:ph type="body" idx="1"/>
          </p:nvPr>
        </p:nvSpPr>
        <p:spPr>
          <a:xfrm>
            <a:off x="833967" y="40216"/>
            <a:ext cx="3424766" cy="46143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空白页">
  <p:cSld name="空白页">
    <p:spTree>
      <p:nvGrpSpPr>
        <p:cNvPr id="1" name="Shape 1055"/>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内容页">
    <p:bg>
      <p:bgPr>
        <a:solidFill>
          <a:schemeClr val="bg1">
            <a:lumMod val="95000"/>
          </a:schemeClr>
        </a:solidFill>
        <a:effectLst/>
      </p:bgPr>
    </p:bg>
    <p:spTree>
      <p:nvGrpSpPr>
        <p:cNvPr id="1" name=""/>
        <p:cNvGrpSpPr/>
        <p:nvPr/>
      </p:nvGrpSpPr>
      <p:grpSpPr>
        <a:xfrm>
          <a:off x="0" y="0"/>
          <a:ext cx="0" cy="0"/>
          <a:chOff x="0" y="0"/>
          <a:chExt cx="0" cy="0"/>
        </a:xfrm>
      </p:grpSpPr>
      <p:sp>
        <p:nvSpPr>
          <p:cNvPr id="7" name="矩形 6"/>
          <p:cNvSpPr/>
          <p:nvPr userDrawn="1"/>
        </p:nvSpPr>
        <p:spPr>
          <a:xfrm>
            <a:off x="762000" y="0"/>
            <a:ext cx="5079999" cy="54186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文本占位符 5"/>
          <p:cNvSpPr>
            <a:spLocks noGrp="1"/>
          </p:cNvSpPr>
          <p:nvPr>
            <p:ph type="body" sz="quarter" idx="10"/>
          </p:nvPr>
        </p:nvSpPr>
        <p:spPr>
          <a:xfrm>
            <a:off x="833967" y="51718"/>
            <a:ext cx="3424766" cy="46143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solidFill>
                  <a:schemeClr val="accent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zh-CN" altLang="en-US" sz="2800" b="1" dirty="0"/>
          </a:p>
        </p:txBody>
      </p:sp>
    </p:spTree>
    <p:extLst>
      <p:ext uri="{BB962C8B-B14F-4D97-AF65-F5344CB8AC3E}">
        <p14:creationId xmlns:p14="http://schemas.microsoft.com/office/powerpoint/2010/main" val="116626598"/>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六项目录">
  <p:cSld name="六项目录">
    <p:bg>
      <p:bgPr>
        <a:solidFill>
          <a:srgbClr val="F2F2F2"/>
        </a:solidFill>
        <a:effectLst/>
      </p:bgPr>
    </p:bg>
    <p:spTree>
      <p:nvGrpSpPr>
        <p:cNvPr id="1" name="Shape 18"/>
        <p:cNvGrpSpPr/>
        <p:nvPr/>
      </p:nvGrpSpPr>
      <p:grpSpPr>
        <a:xfrm>
          <a:off x="0" y="0"/>
          <a:ext cx="0" cy="0"/>
          <a:chOff x="0" y="0"/>
          <a:chExt cx="0" cy="0"/>
        </a:xfrm>
      </p:grpSpPr>
      <p:grpSp>
        <p:nvGrpSpPr>
          <p:cNvPr id="19" name="Shape 19"/>
          <p:cNvGrpSpPr/>
          <p:nvPr/>
        </p:nvGrpSpPr>
        <p:grpSpPr>
          <a:xfrm>
            <a:off x="1467630" y="880533"/>
            <a:ext cx="4512778" cy="4825852"/>
            <a:chOff x="896472" y="1429908"/>
            <a:chExt cx="3381368" cy="3615952"/>
          </a:xfrm>
        </p:grpSpPr>
        <p:grpSp>
          <p:nvGrpSpPr>
            <p:cNvPr id="20" name="Shape 20"/>
            <p:cNvGrpSpPr/>
            <p:nvPr/>
          </p:nvGrpSpPr>
          <p:grpSpPr>
            <a:xfrm>
              <a:off x="896472" y="2699908"/>
              <a:ext cx="841368" cy="1075952"/>
              <a:chOff x="1706250" y="910167"/>
              <a:chExt cx="1435732" cy="1836033"/>
            </a:xfrm>
          </p:grpSpPr>
          <p:sp>
            <p:nvSpPr>
              <p:cNvPr id="21" name="Shape 21"/>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2" name="Shape 22"/>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3" name="Shape 23"/>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4" name="Shape 24"/>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grpSp>
        <p:grpSp>
          <p:nvGrpSpPr>
            <p:cNvPr id="25" name="Shape 25"/>
            <p:cNvGrpSpPr/>
            <p:nvPr/>
          </p:nvGrpSpPr>
          <p:grpSpPr>
            <a:xfrm>
              <a:off x="907337" y="2534140"/>
              <a:ext cx="841368" cy="1075952"/>
              <a:chOff x="1706250" y="910167"/>
              <a:chExt cx="1435732" cy="1836033"/>
            </a:xfrm>
          </p:grpSpPr>
          <p:sp>
            <p:nvSpPr>
              <p:cNvPr id="26" name="Shape 26"/>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7" name="Shape 27"/>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8" name="Shape 28"/>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9" name="Shape 29"/>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grpSp>
        <p:grpSp>
          <p:nvGrpSpPr>
            <p:cNvPr id="30" name="Shape 30"/>
            <p:cNvGrpSpPr/>
            <p:nvPr/>
          </p:nvGrpSpPr>
          <p:grpSpPr>
            <a:xfrm>
              <a:off x="939746" y="2371208"/>
              <a:ext cx="841368" cy="1075952"/>
              <a:chOff x="1706250" y="910167"/>
              <a:chExt cx="1435732" cy="1836033"/>
            </a:xfrm>
          </p:grpSpPr>
          <p:sp>
            <p:nvSpPr>
              <p:cNvPr id="31" name="Shape 31"/>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32" name="Shape 32"/>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33" name="Shape 33"/>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34" name="Shape 34"/>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grpSp>
        <p:grpSp>
          <p:nvGrpSpPr>
            <p:cNvPr id="35" name="Shape 35"/>
            <p:cNvGrpSpPr/>
            <p:nvPr/>
          </p:nvGrpSpPr>
          <p:grpSpPr>
            <a:xfrm>
              <a:off x="993145" y="2213900"/>
              <a:ext cx="841368" cy="1075952"/>
              <a:chOff x="1706250" y="910167"/>
              <a:chExt cx="1435732" cy="1836033"/>
            </a:xfrm>
          </p:grpSpPr>
          <p:sp>
            <p:nvSpPr>
              <p:cNvPr id="36" name="Shape 36"/>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37" name="Shape 37"/>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38" name="Shape 38"/>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39" name="Shape 39"/>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grpSp>
        <p:grpSp>
          <p:nvGrpSpPr>
            <p:cNvPr id="40" name="Shape 40"/>
            <p:cNvGrpSpPr/>
            <p:nvPr/>
          </p:nvGrpSpPr>
          <p:grpSpPr>
            <a:xfrm>
              <a:off x="1066620" y="2064908"/>
              <a:ext cx="841368" cy="1075952"/>
              <a:chOff x="1706250" y="910167"/>
              <a:chExt cx="1435732" cy="1836033"/>
            </a:xfrm>
          </p:grpSpPr>
          <p:sp>
            <p:nvSpPr>
              <p:cNvPr id="41" name="Shape 41"/>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42" name="Shape 42"/>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43" name="Shape 43"/>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44" name="Shape 44"/>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grpSp>
        <p:grpSp>
          <p:nvGrpSpPr>
            <p:cNvPr id="45" name="Shape 45"/>
            <p:cNvGrpSpPr/>
            <p:nvPr/>
          </p:nvGrpSpPr>
          <p:grpSpPr>
            <a:xfrm>
              <a:off x="1158913" y="1926781"/>
              <a:ext cx="841368" cy="1075952"/>
              <a:chOff x="1706250" y="910167"/>
              <a:chExt cx="1435732" cy="1836033"/>
            </a:xfrm>
          </p:grpSpPr>
          <p:sp>
            <p:nvSpPr>
              <p:cNvPr id="46" name="Shape 46"/>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47" name="Shape 47"/>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48" name="Shape 48"/>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49" name="Shape 49"/>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grpSp>
        <p:grpSp>
          <p:nvGrpSpPr>
            <p:cNvPr id="50" name="Shape 50"/>
            <p:cNvGrpSpPr/>
            <p:nvPr/>
          </p:nvGrpSpPr>
          <p:grpSpPr>
            <a:xfrm>
              <a:off x="1268446" y="1801882"/>
              <a:ext cx="841368" cy="1075952"/>
              <a:chOff x="1706250" y="910167"/>
              <a:chExt cx="1435732" cy="1836033"/>
            </a:xfrm>
          </p:grpSpPr>
          <p:sp>
            <p:nvSpPr>
              <p:cNvPr id="51" name="Shape 51"/>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52" name="Shape 52"/>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53" name="Shape 53"/>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54" name="Shape 54"/>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grpSp>
        <p:grpSp>
          <p:nvGrpSpPr>
            <p:cNvPr id="55" name="Shape 55"/>
            <p:cNvGrpSpPr/>
            <p:nvPr/>
          </p:nvGrpSpPr>
          <p:grpSpPr>
            <a:xfrm>
              <a:off x="1393345" y="1692349"/>
              <a:ext cx="841368" cy="1075952"/>
              <a:chOff x="1706250" y="910167"/>
              <a:chExt cx="1435732" cy="1836033"/>
            </a:xfrm>
          </p:grpSpPr>
          <p:sp>
            <p:nvSpPr>
              <p:cNvPr id="56" name="Shape 56"/>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57" name="Shape 57"/>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58" name="Shape 58"/>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59" name="Shape 59"/>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grpSp>
        <p:grpSp>
          <p:nvGrpSpPr>
            <p:cNvPr id="60" name="Shape 60"/>
            <p:cNvGrpSpPr/>
            <p:nvPr/>
          </p:nvGrpSpPr>
          <p:grpSpPr>
            <a:xfrm>
              <a:off x="1531472" y="1600056"/>
              <a:ext cx="841368" cy="1075952"/>
              <a:chOff x="1706250" y="910167"/>
              <a:chExt cx="1435732" cy="1836033"/>
            </a:xfrm>
          </p:grpSpPr>
          <p:sp>
            <p:nvSpPr>
              <p:cNvPr id="61" name="Shape 61"/>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62" name="Shape 62"/>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63" name="Shape 63"/>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64" name="Shape 64"/>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grpSp>
        <p:grpSp>
          <p:nvGrpSpPr>
            <p:cNvPr id="65" name="Shape 65"/>
            <p:cNvGrpSpPr/>
            <p:nvPr/>
          </p:nvGrpSpPr>
          <p:grpSpPr>
            <a:xfrm>
              <a:off x="1680464" y="1526581"/>
              <a:ext cx="841368" cy="1075952"/>
              <a:chOff x="1706250" y="910167"/>
              <a:chExt cx="1435732" cy="1836033"/>
            </a:xfrm>
          </p:grpSpPr>
          <p:sp>
            <p:nvSpPr>
              <p:cNvPr id="66" name="Shape 66"/>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67" name="Shape 67"/>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68" name="Shape 68"/>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69" name="Shape 69"/>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grpSp>
        <p:grpSp>
          <p:nvGrpSpPr>
            <p:cNvPr id="70" name="Shape 70"/>
            <p:cNvGrpSpPr/>
            <p:nvPr/>
          </p:nvGrpSpPr>
          <p:grpSpPr>
            <a:xfrm>
              <a:off x="1837772" y="1473182"/>
              <a:ext cx="841368" cy="1075952"/>
              <a:chOff x="1706250" y="910167"/>
              <a:chExt cx="1435732" cy="1836033"/>
            </a:xfrm>
          </p:grpSpPr>
          <p:sp>
            <p:nvSpPr>
              <p:cNvPr id="71" name="Shape 71"/>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72" name="Shape 72"/>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73" name="Shape 73"/>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74" name="Shape 74"/>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grpSp>
        <p:grpSp>
          <p:nvGrpSpPr>
            <p:cNvPr id="75" name="Shape 75"/>
            <p:cNvGrpSpPr/>
            <p:nvPr/>
          </p:nvGrpSpPr>
          <p:grpSpPr>
            <a:xfrm>
              <a:off x="2000704" y="1440773"/>
              <a:ext cx="841368" cy="1075952"/>
              <a:chOff x="1706250" y="910167"/>
              <a:chExt cx="1435732" cy="1836033"/>
            </a:xfrm>
          </p:grpSpPr>
          <p:sp>
            <p:nvSpPr>
              <p:cNvPr id="76" name="Shape 76"/>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77" name="Shape 77"/>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78" name="Shape 78"/>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79" name="Shape 79"/>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grpSp>
        <p:grpSp>
          <p:nvGrpSpPr>
            <p:cNvPr id="80" name="Shape 80"/>
            <p:cNvGrpSpPr/>
            <p:nvPr/>
          </p:nvGrpSpPr>
          <p:grpSpPr>
            <a:xfrm>
              <a:off x="2166472" y="1429908"/>
              <a:ext cx="841368" cy="1075952"/>
              <a:chOff x="1706250" y="910167"/>
              <a:chExt cx="1435732" cy="1836033"/>
            </a:xfrm>
          </p:grpSpPr>
          <p:sp>
            <p:nvSpPr>
              <p:cNvPr id="81" name="Shape 81"/>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82" name="Shape 82"/>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83" name="Shape 83"/>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84" name="Shape 84"/>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grpSp>
        <p:grpSp>
          <p:nvGrpSpPr>
            <p:cNvPr id="85" name="Shape 85"/>
            <p:cNvGrpSpPr/>
            <p:nvPr/>
          </p:nvGrpSpPr>
          <p:grpSpPr>
            <a:xfrm>
              <a:off x="2332240" y="1440773"/>
              <a:ext cx="841368" cy="1075952"/>
              <a:chOff x="1706250" y="910167"/>
              <a:chExt cx="1435732" cy="1836033"/>
            </a:xfrm>
          </p:grpSpPr>
          <p:sp>
            <p:nvSpPr>
              <p:cNvPr id="86" name="Shape 86"/>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87" name="Shape 87"/>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88" name="Shape 88"/>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89" name="Shape 89"/>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grpSp>
        <p:grpSp>
          <p:nvGrpSpPr>
            <p:cNvPr id="90" name="Shape 90"/>
            <p:cNvGrpSpPr/>
            <p:nvPr/>
          </p:nvGrpSpPr>
          <p:grpSpPr>
            <a:xfrm>
              <a:off x="2495172" y="1473182"/>
              <a:ext cx="841368" cy="1075952"/>
              <a:chOff x="1706250" y="910167"/>
              <a:chExt cx="1435732" cy="1836033"/>
            </a:xfrm>
          </p:grpSpPr>
          <p:sp>
            <p:nvSpPr>
              <p:cNvPr id="91" name="Shape 91"/>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92" name="Shape 92"/>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93" name="Shape 93"/>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94" name="Shape 94"/>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grpSp>
        <p:grpSp>
          <p:nvGrpSpPr>
            <p:cNvPr id="95" name="Shape 95"/>
            <p:cNvGrpSpPr/>
            <p:nvPr/>
          </p:nvGrpSpPr>
          <p:grpSpPr>
            <a:xfrm>
              <a:off x="2652480" y="1526581"/>
              <a:ext cx="841368" cy="1075952"/>
              <a:chOff x="1706250" y="910167"/>
              <a:chExt cx="1435732" cy="1836033"/>
            </a:xfrm>
          </p:grpSpPr>
          <p:sp>
            <p:nvSpPr>
              <p:cNvPr id="96" name="Shape 96"/>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97" name="Shape 97"/>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98" name="Shape 98"/>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99" name="Shape 99"/>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grpSp>
        <p:grpSp>
          <p:nvGrpSpPr>
            <p:cNvPr id="100" name="Shape 100"/>
            <p:cNvGrpSpPr/>
            <p:nvPr/>
          </p:nvGrpSpPr>
          <p:grpSpPr>
            <a:xfrm>
              <a:off x="2801472" y="1600056"/>
              <a:ext cx="841368" cy="1075952"/>
              <a:chOff x="1706250" y="910167"/>
              <a:chExt cx="1435732" cy="1836033"/>
            </a:xfrm>
          </p:grpSpPr>
          <p:sp>
            <p:nvSpPr>
              <p:cNvPr id="101" name="Shape 101"/>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02" name="Shape 102"/>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03" name="Shape 103"/>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04" name="Shape 104"/>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grpSp>
        <p:grpSp>
          <p:nvGrpSpPr>
            <p:cNvPr id="105" name="Shape 105"/>
            <p:cNvGrpSpPr/>
            <p:nvPr/>
          </p:nvGrpSpPr>
          <p:grpSpPr>
            <a:xfrm>
              <a:off x="2939599" y="1692349"/>
              <a:ext cx="841368" cy="1075952"/>
              <a:chOff x="1706250" y="910167"/>
              <a:chExt cx="1435732" cy="1836033"/>
            </a:xfrm>
          </p:grpSpPr>
          <p:sp>
            <p:nvSpPr>
              <p:cNvPr id="106" name="Shape 106"/>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07" name="Shape 107"/>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08" name="Shape 108"/>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09" name="Shape 109"/>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grpSp>
        <p:grpSp>
          <p:nvGrpSpPr>
            <p:cNvPr id="110" name="Shape 110"/>
            <p:cNvGrpSpPr/>
            <p:nvPr/>
          </p:nvGrpSpPr>
          <p:grpSpPr>
            <a:xfrm>
              <a:off x="3064498" y="1801882"/>
              <a:ext cx="841368" cy="1075952"/>
              <a:chOff x="1706250" y="910167"/>
              <a:chExt cx="1435732" cy="1836033"/>
            </a:xfrm>
          </p:grpSpPr>
          <p:sp>
            <p:nvSpPr>
              <p:cNvPr id="111" name="Shape 111"/>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12" name="Shape 112"/>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13" name="Shape 113"/>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14" name="Shape 114"/>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grpSp>
        <p:grpSp>
          <p:nvGrpSpPr>
            <p:cNvPr id="115" name="Shape 115"/>
            <p:cNvGrpSpPr/>
            <p:nvPr/>
          </p:nvGrpSpPr>
          <p:grpSpPr>
            <a:xfrm>
              <a:off x="3174031" y="1926781"/>
              <a:ext cx="841368" cy="1075952"/>
              <a:chOff x="1706250" y="910167"/>
              <a:chExt cx="1435732" cy="1836033"/>
            </a:xfrm>
          </p:grpSpPr>
          <p:sp>
            <p:nvSpPr>
              <p:cNvPr id="116" name="Shape 116"/>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17" name="Shape 117"/>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18" name="Shape 118"/>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19" name="Shape 119"/>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grpSp>
        <p:grpSp>
          <p:nvGrpSpPr>
            <p:cNvPr id="120" name="Shape 120"/>
            <p:cNvGrpSpPr/>
            <p:nvPr/>
          </p:nvGrpSpPr>
          <p:grpSpPr>
            <a:xfrm>
              <a:off x="3266324" y="2064908"/>
              <a:ext cx="841368" cy="1075952"/>
              <a:chOff x="1706250" y="910167"/>
              <a:chExt cx="1435732" cy="1836033"/>
            </a:xfrm>
          </p:grpSpPr>
          <p:sp>
            <p:nvSpPr>
              <p:cNvPr id="121" name="Shape 121"/>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22" name="Shape 122"/>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23" name="Shape 123"/>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24" name="Shape 124"/>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grpSp>
        <p:grpSp>
          <p:nvGrpSpPr>
            <p:cNvPr id="125" name="Shape 125"/>
            <p:cNvGrpSpPr/>
            <p:nvPr/>
          </p:nvGrpSpPr>
          <p:grpSpPr>
            <a:xfrm>
              <a:off x="3339799" y="2213900"/>
              <a:ext cx="841368" cy="1075952"/>
              <a:chOff x="1706250" y="910167"/>
              <a:chExt cx="1435732" cy="1836033"/>
            </a:xfrm>
          </p:grpSpPr>
          <p:sp>
            <p:nvSpPr>
              <p:cNvPr id="126" name="Shape 126"/>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27" name="Shape 127"/>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28" name="Shape 128"/>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29" name="Shape 129"/>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grpSp>
        <p:grpSp>
          <p:nvGrpSpPr>
            <p:cNvPr id="130" name="Shape 130"/>
            <p:cNvGrpSpPr/>
            <p:nvPr/>
          </p:nvGrpSpPr>
          <p:grpSpPr>
            <a:xfrm>
              <a:off x="3393198" y="2371208"/>
              <a:ext cx="841368" cy="1075952"/>
              <a:chOff x="1706250" y="910167"/>
              <a:chExt cx="1435732" cy="1836033"/>
            </a:xfrm>
          </p:grpSpPr>
          <p:sp>
            <p:nvSpPr>
              <p:cNvPr id="131" name="Shape 131"/>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32" name="Shape 132"/>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33" name="Shape 133"/>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34" name="Shape 134"/>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grpSp>
        <p:grpSp>
          <p:nvGrpSpPr>
            <p:cNvPr id="135" name="Shape 135"/>
            <p:cNvGrpSpPr/>
            <p:nvPr/>
          </p:nvGrpSpPr>
          <p:grpSpPr>
            <a:xfrm>
              <a:off x="3425607" y="2534140"/>
              <a:ext cx="841368" cy="1075952"/>
              <a:chOff x="1706250" y="910167"/>
              <a:chExt cx="1435732" cy="1836033"/>
            </a:xfrm>
          </p:grpSpPr>
          <p:sp>
            <p:nvSpPr>
              <p:cNvPr id="136" name="Shape 136"/>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37" name="Shape 137"/>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38" name="Shape 138"/>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39" name="Shape 139"/>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grpSp>
        <p:grpSp>
          <p:nvGrpSpPr>
            <p:cNvPr id="140" name="Shape 140"/>
            <p:cNvGrpSpPr/>
            <p:nvPr/>
          </p:nvGrpSpPr>
          <p:grpSpPr>
            <a:xfrm>
              <a:off x="3436472" y="2699908"/>
              <a:ext cx="841368" cy="1075952"/>
              <a:chOff x="1706250" y="910167"/>
              <a:chExt cx="1435732" cy="1836033"/>
            </a:xfrm>
          </p:grpSpPr>
          <p:sp>
            <p:nvSpPr>
              <p:cNvPr id="141" name="Shape 141"/>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42" name="Shape 142"/>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43" name="Shape 143"/>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44" name="Shape 144"/>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grpSp>
        <p:grpSp>
          <p:nvGrpSpPr>
            <p:cNvPr id="145" name="Shape 145"/>
            <p:cNvGrpSpPr/>
            <p:nvPr/>
          </p:nvGrpSpPr>
          <p:grpSpPr>
            <a:xfrm>
              <a:off x="3425607" y="2865676"/>
              <a:ext cx="841368" cy="1075952"/>
              <a:chOff x="1706250" y="910167"/>
              <a:chExt cx="1435732" cy="1836033"/>
            </a:xfrm>
          </p:grpSpPr>
          <p:sp>
            <p:nvSpPr>
              <p:cNvPr id="146" name="Shape 146"/>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47" name="Shape 147"/>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48" name="Shape 148"/>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49" name="Shape 149"/>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grpSp>
        <p:grpSp>
          <p:nvGrpSpPr>
            <p:cNvPr id="150" name="Shape 150"/>
            <p:cNvGrpSpPr/>
            <p:nvPr/>
          </p:nvGrpSpPr>
          <p:grpSpPr>
            <a:xfrm>
              <a:off x="3393198" y="3028609"/>
              <a:ext cx="841368" cy="1075952"/>
              <a:chOff x="1706250" y="910167"/>
              <a:chExt cx="1435732" cy="1836033"/>
            </a:xfrm>
          </p:grpSpPr>
          <p:sp>
            <p:nvSpPr>
              <p:cNvPr id="151" name="Shape 151"/>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52" name="Shape 152"/>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53" name="Shape 153"/>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54" name="Shape 154"/>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grpSp>
        <p:grpSp>
          <p:nvGrpSpPr>
            <p:cNvPr id="155" name="Shape 155"/>
            <p:cNvGrpSpPr/>
            <p:nvPr/>
          </p:nvGrpSpPr>
          <p:grpSpPr>
            <a:xfrm>
              <a:off x="3339799" y="3185916"/>
              <a:ext cx="841368" cy="1075952"/>
              <a:chOff x="1706250" y="910167"/>
              <a:chExt cx="1435732" cy="1836033"/>
            </a:xfrm>
          </p:grpSpPr>
          <p:sp>
            <p:nvSpPr>
              <p:cNvPr id="156" name="Shape 156"/>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57" name="Shape 157"/>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58" name="Shape 158"/>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59" name="Shape 159"/>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grpSp>
        <p:grpSp>
          <p:nvGrpSpPr>
            <p:cNvPr id="160" name="Shape 160"/>
            <p:cNvGrpSpPr/>
            <p:nvPr/>
          </p:nvGrpSpPr>
          <p:grpSpPr>
            <a:xfrm>
              <a:off x="3266324" y="3334908"/>
              <a:ext cx="841368" cy="1075952"/>
              <a:chOff x="1706250" y="910167"/>
              <a:chExt cx="1435732" cy="1836033"/>
            </a:xfrm>
          </p:grpSpPr>
          <p:sp>
            <p:nvSpPr>
              <p:cNvPr id="161" name="Shape 161"/>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62" name="Shape 162"/>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63" name="Shape 163"/>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64" name="Shape 164"/>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grpSp>
        <p:grpSp>
          <p:nvGrpSpPr>
            <p:cNvPr id="165" name="Shape 165"/>
            <p:cNvGrpSpPr/>
            <p:nvPr/>
          </p:nvGrpSpPr>
          <p:grpSpPr>
            <a:xfrm>
              <a:off x="3174031" y="3473035"/>
              <a:ext cx="841368" cy="1075952"/>
              <a:chOff x="1706250" y="910167"/>
              <a:chExt cx="1435732" cy="1836033"/>
            </a:xfrm>
          </p:grpSpPr>
          <p:sp>
            <p:nvSpPr>
              <p:cNvPr id="166" name="Shape 166"/>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67" name="Shape 167"/>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68" name="Shape 168"/>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69" name="Shape 169"/>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grpSp>
        <p:grpSp>
          <p:nvGrpSpPr>
            <p:cNvPr id="170" name="Shape 170"/>
            <p:cNvGrpSpPr/>
            <p:nvPr/>
          </p:nvGrpSpPr>
          <p:grpSpPr>
            <a:xfrm>
              <a:off x="3064498" y="3597934"/>
              <a:ext cx="841368" cy="1075952"/>
              <a:chOff x="1706250" y="910167"/>
              <a:chExt cx="1435732" cy="1836033"/>
            </a:xfrm>
          </p:grpSpPr>
          <p:sp>
            <p:nvSpPr>
              <p:cNvPr id="171" name="Shape 171"/>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72" name="Shape 172"/>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73" name="Shape 173"/>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74" name="Shape 174"/>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grpSp>
        <p:grpSp>
          <p:nvGrpSpPr>
            <p:cNvPr id="175" name="Shape 175"/>
            <p:cNvGrpSpPr/>
            <p:nvPr/>
          </p:nvGrpSpPr>
          <p:grpSpPr>
            <a:xfrm>
              <a:off x="2939599" y="3707467"/>
              <a:ext cx="841368" cy="1075952"/>
              <a:chOff x="1706250" y="910167"/>
              <a:chExt cx="1435732" cy="1836033"/>
            </a:xfrm>
          </p:grpSpPr>
          <p:sp>
            <p:nvSpPr>
              <p:cNvPr id="176" name="Shape 176"/>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77" name="Shape 177"/>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78" name="Shape 178"/>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79" name="Shape 179"/>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grpSp>
        <p:grpSp>
          <p:nvGrpSpPr>
            <p:cNvPr id="180" name="Shape 180"/>
            <p:cNvGrpSpPr/>
            <p:nvPr/>
          </p:nvGrpSpPr>
          <p:grpSpPr>
            <a:xfrm>
              <a:off x="2801472" y="3799760"/>
              <a:ext cx="841368" cy="1075952"/>
              <a:chOff x="1706250" y="910167"/>
              <a:chExt cx="1435732" cy="1836033"/>
            </a:xfrm>
          </p:grpSpPr>
          <p:sp>
            <p:nvSpPr>
              <p:cNvPr id="181" name="Shape 181"/>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82" name="Shape 182"/>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83" name="Shape 183"/>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84" name="Shape 184"/>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grpSp>
        <p:grpSp>
          <p:nvGrpSpPr>
            <p:cNvPr id="185" name="Shape 185"/>
            <p:cNvGrpSpPr/>
            <p:nvPr/>
          </p:nvGrpSpPr>
          <p:grpSpPr>
            <a:xfrm>
              <a:off x="2652480" y="3873235"/>
              <a:ext cx="841368" cy="1075952"/>
              <a:chOff x="1706250" y="910167"/>
              <a:chExt cx="1435732" cy="1836033"/>
            </a:xfrm>
          </p:grpSpPr>
          <p:sp>
            <p:nvSpPr>
              <p:cNvPr id="186" name="Shape 186"/>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87" name="Shape 187"/>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88" name="Shape 188"/>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89" name="Shape 189"/>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grpSp>
        <p:grpSp>
          <p:nvGrpSpPr>
            <p:cNvPr id="190" name="Shape 190"/>
            <p:cNvGrpSpPr/>
            <p:nvPr/>
          </p:nvGrpSpPr>
          <p:grpSpPr>
            <a:xfrm>
              <a:off x="2495172" y="3926634"/>
              <a:ext cx="841368" cy="1075952"/>
              <a:chOff x="1706250" y="910167"/>
              <a:chExt cx="1435732" cy="1836033"/>
            </a:xfrm>
          </p:grpSpPr>
          <p:sp>
            <p:nvSpPr>
              <p:cNvPr id="191" name="Shape 191"/>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92" name="Shape 192"/>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93" name="Shape 193"/>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94" name="Shape 194"/>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grpSp>
        <p:grpSp>
          <p:nvGrpSpPr>
            <p:cNvPr id="195" name="Shape 195"/>
            <p:cNvGrpSpPr/>
            <p:nvPr/>
          </p:nvGrpSpPr>
          <p:grpSpPr>
            <a:xfrm>
              <a:off x="2332240" y="3959043"/>
              <a:ext cx="841368" cy="1075952"/>
              <a:chOff x="1706250" y="910167"/>
              <a:chExt cx="1435732" cy="1836033"/>
            </a:xfrm>
          </p:grpSpPr>
          <p:sp>
            <p:nvSpPr>
              <p:cNvPr id="196" name="Shape 196"/>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97" name="Shape 197"/>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98" name="Shape 198"/>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99" name="Shape 199"/>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grpSp>
        <p:grpSp>
          <p:nvGrpSpPr>
            <p:cNvPr id="200" name="Shape 200"/>
            <p:cNvGrpSpPr/>
            <p:nvPr/>
          </p:nvGrpSpPr>
          <p:grpSpPr>
            <a:xfrm>
              <a:off x="2166472" y="3969908"/>
              <a:ext cx="841368" cy="1075952"/>
              <a:chOff x="1706250" y="910167"/>
              <a:chExt cx="1435732" cy="1836033"/>
            </a:xfrm>
          </p:grpSpPr>
          <p:sp>
            <p:nvSpPr>
              <p:cNvPr id="201" name="Shape 201"/>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02" name="Shape 202"/>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03" name="Shape 203"/>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04" name="Shape 204"/>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grpSp>
        <p:grpSp>
          <p:nvGrpSpPr>
            <p:cNvPr id="205" name="Shape 205"/>
            <p:cNvGrpSpPr/>
            <p:nvPr/>
          </p:nvGrpSpPr>
          <p:grpSpPr>
            <a:xfrm>
              <a:off x="2000704" y="3959043"/>
              <a:ext cx="841368" cy="1075952"/>
              <a:chOff x="1706250" y="910167"/>
              <a:chExt cx="1435732" cy="1836033"/>
            </a:xfrm>
          </p:grpSpPr>
          <p:sp>
            <p:nvSpPr>
              <p:cNvPr id="206" name="Shape 206"/>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07" name="Shape 207"/>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08" name="Shape 208"/>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09" name="Shape 209"/>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grpSp>
        <p:grpSp>
          <p:nvGrpSpPr>
            <p:cNvPr id="210" name="Shape 210"/>
            <p:cNvGrpSpPr/>
            <p:nvPr/>
          </p:nvGrpSpPr>
          <p:grpSpPr>
            <a:xfrm>
              <a:off x="1837772" y="3926634"/>
              <a:ext cx="841368" cy="1075952"/>
              <a:chOff x="1706250" y="910167"/>
              <a:chExt cx="1435732" cy="1836033"/>
            </a:xfrm>
          </p:grpSpPr>
          <p:sp>
            <p:nvSpPr>
              <p:cNvPr id="211" name="Shape 211"/>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12" name="Shape 212"/>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13" name="Shape 213"/>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14" name="Shape 214"/>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grpSp>
        <p:grpSp>
          <p:nvGrpSpPr>
            <p:cNvPr id="215" name="Shape 215"/>
            <p:cNvGrpSpPr/>
            <p:nvPr/>
          </p:nvGrpSpPr>
          <p:grpSpPr>
            <a:xfrm>
              <a:off x="1680464" y="3873235"/>
              <a:ext cx="841368" cy="1075952"/>
              <a:chOff x="1706250" y="910167"/>
              <a:chExt cx="1435732" cy="1836033"/>
            </a:xfrm>
          </p:grpSpPr>
          <p:sp>
            <p:nvSpPr>
              <p:cNvPr id="216" name="Shape 216"/>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17" name="Shape 217"/>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18" name="Shape 218"/>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19" name="Shape 219"/>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grpSp>
        <p:grpSp>
          <p:nvGrpSpPr>
            <p:cNvPr id="220" name="Shape 220"/>
            <p:cNvGrpSpPr/>
            <p:nvPr/>
          </p:nvGrpSpPr>
          <p:grpSpPr>
            <a:xfrm>
              <a:off x="1531472" y="3799760"/>
              <a:ext cx="841368" cy="1075952"/>
              <a:chOff x="1706250" y="910167"/>
              <a:chExt cx="1435732" cy="1836033"/>
            </a:xfrm>
          </p:grpSpPr>
          <p:sp>
            <p:nvSpPr>
              <p:cNvPr id="221" name="Shape 221"/>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22" name="Shape 222"/>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23" name="Shape 223"/>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24" name="Shape 224"/>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grpSp>
        <p:grpSp>
          <p:nvGrpSpPr>
            <p:cNvPr id="225" name="Shape 225"/>
            <p:cNvGrpSpPr/>
            <p:nvPr/>
          </p:nvGrpSpPr>
          <p:grpSpPr>
            <a:xfrm>
              <a:off x="1393345" y="3707467"/>
              <a:ext cx="841368" cy="1075952"/>
              <a:chOff x="1706250" y="910167"/>
              <a:chExt cx="1435732" cy="1836033"/>
            </a:xfrm>
          </p:grpSpPr>
          <p:sp>
            <p:nvSpPr>
              <p:cNvPr id="226" name="Shape 226"/>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27" name="Shape 227"/>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28" name="Shape 228"/>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29" name="Shape 229"/>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grpSp>
        <p:grpSp>
          <p:nvGrpSpPr>
            <p:cNvPr id="230" name="Shape 230"/>
            <p:cNvGrpSpPr/>
            <p:nvPr/>
          </p:nvGrpSpPr>
          <p:grpSpPr>
            <a:xfrm>
              <a:off x="1268446" y="3597934"/>
              <a:ext cx="841368" cy="1075952"/>
              <a:chOff x="1706250" y="910167"/>
              <a:chExt cx="1435732" cy="1836033"/>
            </a:xfrm>
          </p:grpSpPr>
          <p:sp>
            <p:nvSpPr>
              <p:cNvPr id="231" name="Shape 231"/>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32" name="Shape 232"/>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33" name="Shape 233"/>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34" name="Shape 234"/>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grpSp>
        <p:grpSp>
          <p:nvGrpSpPr>
            <p:cNvPr id="235" name="Shape 235"/>
            <p:cNvGrpSpPr/>
            <p:nvPr/>
          </p:nvGrpSpPr>
          <p:grpSpPr>
            <a:xfrm>
              <a:off x="1158913" y="3473035"/>
              <a:ext cx="841368" cy="1075952"/>
              <a:chOff x="1706250" y="910167"/>
              <a:chExt cx="1435732" cy="1836033"/>
            </a:xfrm>
          </p:grpSpPr>
          <p:sp>
            <p:nvSpPr>
              <p:cNvPr id="236" name="Shape 236"/>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37" name="Shape 237"/>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38" name="Shape 238"/>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39" name="Shape 239"/>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grpSp>
        <p:grpSp>
          <p:nvGrpSpPr>
            <p:cNvPr id="240" name="Shape 240"/>
            <p:cNvGrpSpPr/>
            <p:nvPr/>
          </p:nvGrpSpPr>
          <p:grpSpPr>
            <a:xfrm>
              <a:off x="1066620" y="3334908"/>
              <a:ext cx="841368" cy="1075952"/>
              <a:chOff x="1706250" y="910167"/>
              <a:chExt cx="1435732" cy="1836033"/>
            </a:xfrm>
          </p:grpSpPr>
          <p:sp>
            <p:nvSpPr>
              <p:cNvPr id="241" name="Shape 241"/>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42" name="Shape 242"/>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43" name="Shape 243"/>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44" name="Shape 244"/>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grpSp>
        <p:grpSp>
          <p:nvGrpSpPr>
            <p:cNvPr id="245" name="Shape 245"/>
            <p:cNvGrpSpPr/>
            <p:nvPr/>
          </p:nvGrpSpPr>
          <p:grpSpPr>
            <a:xfrm>
              <a:off x="993145" y="3185916"/>
              <a:ext cx="841368" cy="1075952"/>
              <a:chOff x="1706250" y="910167"/>
              <a:chExt cx="1435732" cy="1836033"/>
            </a:xfrm>
          </p:grpSpPr>
          <p:sp>
            <p:nvSpPr>
              <p:cNvPr id="246" name="Shape 246"/>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47" name="Shape 247"/>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48" name="Shape 248"/>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49" name="Shape 249"/>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grpSp>
        <p:grpSp>
          <p:nvGrpSpPr>
            <p:cNvPr id="250" name="Shape 250"/>
            <p:cNvGrpSpPr/>
            <p:nvPr/>
          </p:nvGrpSpPr>
          <p:grpSpPr>
            <a:xfrm>
              <a:off x="939746" y="3028609"/>
              <a:ext cx="841368" cy="1075952"/>
              <a:chOff x="1706250" y="910167"/>
              <a:chExt cx="1435732" cy="1836033"/>
            </a:xfrm>
          </p:grpSpPr>
          <p:sp>
            <p:nvSpPr>
              <p:cNvPr id="251" name="Shape 251"/>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52" name="Shape 252"/>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53" name="Shape 253"/>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54" name="Shape 254"/>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grpSp>
        <p:grpSp>
          <p:nvGrpSpPr>
            <p:cNvPr id="255" name="Shape 255"/>
            <p:cNvGrpSpPr/>
            <p:nvPr/>
          </p:nvGrpSpPr>
          <p:grpSpPr>
            <a:xfrm>
              <a:off x="907337" y="2865676"/>
              <a:ext cx="841368" cy="1075952"/>
              <a:chOff x="1706250" y="910167"/>
              <a:chExt cx="1435732" cy="1836033"/>
            </a:xfrm>
          </p:grpSpPr>
          <p:sp>
            <p:nvSpPr>
              <p:cNvPr id="256" name="Shape 256"/>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57" name="Shape 257"/>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58" name="Shape 258"/>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59" name="Shape 259"/>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grpSp>
      </p:grpSp>
      <p:sp>
        <p:nvSpPr>
          <p:cNvPr id="260" name="Shape 260"/>
          <p:cNvSpPr/>
          <p:nvPr/>
        </p:nvSpPr>
        <p:spPr>
          <a:xfrm>
            <a:off x="2298847" y="2058270"/>
            <a:ext cx="2748046" cy="274804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61" name="Shape 261"/>
          <p:cNvSpPr txBox="1">
            <a:spLocks noGrp="1"/>
          </p:cNvSpPr>
          <p:nvPr>
            <p:ph type="body" idx="1"/>
          </p:nvPr>
        </p:nvSpPr>
        <p:spPr>
          <a:xfrm>
            <a:off x="2898775" y="2797175"/>
            <a:ext cx="1533525" cy="1344613"/>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62" name="Shape 262"/>
          <p:cNvSpPr/>
          <p:nvPr/>
        </p:nvSpPr>
        <p:spPr>
          <a:xfrm>
            <a:off x="6743053" y="1656429"/>
            <a:ext cx="211754" cy="211754"/>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63" name="Shape 263"/>
          <p:cNvSpPr/>
          <p:nvPr/>
        </p:nvSpPr>
        <p:spPr>
          <a:xfrm>
            <a:off x="6743053" y="2349602"/>
            <a:ext cx="211754" cy="211754"/>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64" name="Shape 264"/>
          <p:cNvSpPr/>
          <p:nvPr/>
        </p:nvSpPr>
        <p:spPr>
          <a:xfrm>
            <a:off x="6743053" y="3042775"/>
            <a:ext cx="211754" cy="211754"/>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65" name="Shape 265"/>
          <p:cNvSpPr/>
          <p:nvPr/>
        </p:nvSpPr>
        <p:spPr>
          <a:xfrm>
            <a:off x="6743053" y="3735948"/>
            <a:ext cx="211754" cy="211754"/>
          </a:xfrm>
          <a:prstGeom prst="ellipse">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66" name="Shape 266"/>
          <p:cNvSpPr/>
          <p:nvPr/>
        </p:nvSpPr>
        <p:spPr>
          <a:xfrm>
            <a:off x="6743053" y="4429121"/>
            <a:ext cx="211754" cy="211754"/>
          </a:xfrm>
          <a:prstGeom prst="ellipse">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67" name="Shape 267"/>
          <p:cNvSpPr/>
          <p:nvPr/>
        </p:nvSpPr>
        <p:spPr>
          <a:xfrm>
            <a:off x="6743053" y="5122293"/>
            <a:ext cx="211754" cy="211754"/>
          </a:xfrm>
          <a:prstGeom prst="ellipse">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68" name="Shape 268"/>
          <p:cNvSpPr txBox="1">
            <a:spLocks noGrp="1"/>
          </p:cNvSpPr>
          <p:nvPr>
            <p:ph type="body" idx="2"/>
          </p:nvPr>
        </p:nvSpPr>
        <p:spPr>
          <a:xfrm>
            <a:off x="7280709" y="1610100"/>
            <a:ext cx="2016760" cy="341632"/>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69" name="Shape 269"/>
          <p:cNvSpPr txBox="1">
            <a:spLocks noGrp="1"/>
          </p:cNvSpPr>
          <p:nvPr>
            <p:ph type="body" idx="3"/>
          </p:nvPr>
        </p:nvSpPr>
        <p:spPr>
          <a:xfrm>
            <a:off x="7280709" y="2299551"/>
            <a:ext cx="2016760" cy="341632"/>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70" name="Shape 270"/>
          <p:cNvSpPr txBox="1">
            <a:spLocks noGrp="1"/>
          </p:cNvSpPr>
          <p:nvPr>
            <p:ph type="body" idx="4"/>
          </p:nvPr>
        </p:nvSpPr>
        <p:spPr>
          <a:xfrm>
            <a:off x="7280709" y="2989002"/>
            <a:ext cx="2016760" cy="341632"/>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71" name="Shape 271"/>
          <p:cNvSpPr txBox="1">
            <a:spLocks noGrp="1"/>
          </p:cNvSpPr>
          <p:nvPr>
            <p:ph type="body" idx="5"/>
          </p:nvPr>
        </p:nvSpPr>
        <p:spPr>
          <a:xfrm>
            <a:off x="7280709" y="3678453"/>
            <a:ext cx="2016760" cy="341632"/>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72" name="Shape 272"/>
          <p:cNvSpPr txBox="1">
            <a:spLocks noGrp="1"/>
          </p:cNvSpPr>
          <p:nvPr>
            <p:ph type="body" idx="6"/>
          </p:nvPr>
        </p:nvSpPr>
        <p:spPr>
          <a:xfrm>
            <a:off x="7280709" y="5057354"/>
            <a:ext cx="2016760" cy="341632"/>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73" name="Shape 273"/>
          <p:cNvSpPr txBox="1">
            <a:spLocks noGrp="1"/>
          </p:cNvSpPr>
          <p:nvPr>
            <p:ph type="body" idx="7"/>
          </p:nvPr>
        </p:nvSpPr>
        <p:spPr>
          <a:xfrm>
            <a:off x="7280709" y="4367904"/>
            <a:ext cx="2016760" cy="341632"/>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副标题页">
  <p:cSld name="副标题页">
    <p:bg>
      <p:bgPr>
        <a:solidFill>
          <a:srgbClr val="3F3F3F"/>
        </a:solidFill>
        <a:effectLst/>
      </p:bgPr>
    </p:bg>
    <p:spTree>
      <p:nvGrpSpPr>
        <p:cNvPr id="1" name="Shape 274"/>
        <p:cNvGrpSpPr/>
        <p:nvPr/>
      </p:nvGrpSpPr>
      <p:grpSpPr>
        <a:xfrm>
          <a:off x="0" y="0"/>
          <a:ext cx="0" cy="0"/>
          <a:chOff x="0" y="0"/>
          <a:chExt cx="0" cy="0"/>
        </a:xfrm>
      </p:grpSpPr>
      <p:pic>
        <p:nvPicPr>
          <p:cNvPr id="275" name="Shape 275"/>
          <p:cNvPicPr preferRelativeResize="0"/>
          <p:nvPr/>
        </p:nvPicPr>
        <p:blipFill rotWithShape="1">
          <a:blip r:embed="rId2">
            <a:alphaModFix/>
          </a:blip>
          <a:srcRect t="868" b="92817"/>
          <a:stretch/>
        </p:blipFill>
        <p:spPr>
          <a:xfrm>
            <a:off x="3208866" y="541868"/>
            <a:ext cx="5774268" cy="5774264"/>
          </a:xfrm>
          <a:prstGeom prst="rect">
            <a:avLst/>
          </a:prstGeom>
          <a:noFill/>
          <a:ln>
            <a:noFill/>
          </a:ln>
        </p:spPr>
      </p:pic>
      <p:sp>
        <p:nvSpPr>
          <p:cNvPr id="276" name="Shape 276"/>
          <p:cNvSpPr txBox="1">
            <a:spLocks noGrp="1"/>
          </p:cNvSpPr>
          <p:nvPr>
            <p:ph type="body" idx="1"/>
          </p:nvPr>
        </p:nvSpPr>
        <p:spPr>
          <a:xfrm>
            <a:off x="4385865" y="2980266"/>
            <a:ext cx="3420269" cy="897467"/>
          </a:xfrm>
          <a:prstGeom prst="rect">
            <a:avLst/>
          </a:prstGeom>
          <a:noFill/>
          <a:ln>
            <a:noFill/>
          </a:ln>
        </p:spPr>
        <p:txBody>
          <a:bodyPr spcFirstLastPara="1" wrap="square" lIns="91425" tIns="45700" rIns="91425" bIns="45700" anchor="t" anchorCtr="0"/>
          <a:lstStyle>
            <a:lvl1pPr marL="457200" marR="0" lvl="0" indent="-228600" algn="ctr" rtl="0">
              <a:lnSpc>
                <a:spcPct val="90000"/>
              </a:lnSpc>
              <a:spcBef>
                <a:spcPts val="1000"/>
              </a:spcBef>
              <a:spcAft>
                <a:spcPts val="0"/>
              </a:spcAft>
              <a:buClr>
                <a:schemeClr val="accent1"/>
              </a:buClr>
              <a:buSzPts val="6000"/>
              <a:buFont typeface="Arial"/>
              <a:buNone/>
              <a:defRPr sz="6000" b="1" i="0" u="none" strike="noStrike" cap="none">
                <a:solidFill>
                  <a:schemeClr val="accent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内容页">
  <p:cSld name="内容页">
    <p:bg>
      <p:bgPr>
        <a:solidFill>
          <a:srgbClr val="F2F2F2"/>
        </a:solidFill>
        <a:effectLst/>
      </p:bgPr>
    </p:bg>
    <p:spTree>
      <p:nvGrpSpPr>
        <p:cNvPr id="1" name="Shape 277"/>
        <p:cNvGrpSpPr/>
        <p:nvPr/>
      </p:nvGrpSpPr>
      <p:grpSpPr>
        <a:xfrm>
          <a:off x="0" y="0"/>
          <a:ext cx="0" cy="0"/>
          <a:chOff x="0" y="0"/>
          <a:chExt cx="0" cy="0"/>
        </a:xfrm>
      </p:grpSpPr>
      <p:sp>
        <p:nvSpPr>
          <p:cNvPr id="278" name="Shape 278"/>
          <p:cNvSpPr/>
          <p:nvPr/>
        </p:nvSpPr>
        <p:spPr>
          <a:xfrm>
            <a:off x="762000" y="0"/>
            <a:ext cx="5079999" cy="541867"/>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79" name="Shape 279"/>
          <p:cNvSpPr txBox="1">
            <a:spLocks noGrp="1"/>
          </p:cNvSpPr>
          <p:nvPr>
            <p:ph type="body" idx="1"/>
          </p:nvPr>
        </p:nvSpPr>
        <p:spPr>
          <a:xfrm>
            <a:off x="833967" y="51718"/>
            <a:ext cx="3424766" cy="46143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2400"/>
              <a:buFont typeface="Arial"/>
              <a:buNone/>
              <a:defRPr sz="2400" b="0" i="0" u="none" strike="noStrike" cap="none">
                <a:solidFill>
                  <a:schemeClr val="accent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内容页_3">
  <p:cSld name="内容页_3">
    <p:bg>
      <p:bgPr>
        <a:solidFill>
          <a:srgbClr val="3F3F3F"/>
        </a:solidFill>
        <a:effectLst/>
      </p:bgPr>
    </p:bg>
    <p:spTree>
      <p:nvGrpSpPr>
        <p:cNvPr id="1" name="Shape 283"/>
        <p:cNvGrpSpPr/>
        <p:nvPr/>
      </p:nvGrpSpPr>
      <p:grpSpPr>
        <a:xfrm>
          <a:off x="0" y="0"/>
          <a:ext cx="0" cy="0"/>
          <a:chOff x="0" y="0"/>
          <a:chExt cx="0" cy="0"/>
        </a:xfrm>
      </p:grpSpPr>
      <p:pic>
        <p:nvPicPr>
          <p:cNvPr id="284" name="Shape 284"/>
          <p:cNvPicPr preferRelativeResize="0"/>
          <p:nvPr/>
        </p:nvPicPr>
        <p:blipFill rotWithShape="1">
          <a:blip r:embed="rId2">
            <a:alphaModFix/>
          </a:blip>
          <a:srcRect l="50000" t="12948" r="2266" b="10678"/>
          <a:stretch/>
        </p:blipFill>
        <p:spPr>
          <a:xfrm>
            <a:off x="-1" y="1388533"/>
            <a:ext cx="2269067" cy="4538134"/>
          </a:xfrm>
          <a:prstGeom prst="rect">
            <a:avLst/>
          </a:prstGeom>
          <a:noFill/>
          <a:ln>
            <a:noFill/>
          </a:ln>
        </p:spPr>
      </p:pic>
      <p:sp>
        <p:nvSpPr>
          <p:cNvPr id="285" name="Shape 285"/>
          <p:cNvSpPr/>
          <p:nvPr/>
        </p:nvSpPr>
        <p:spPr>
          <a:xfrm>
            <a:off x="762000" y="0"/>
            <a:ext cx="5079999" cy="54186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86" name="Shape 286"/>
          <p:cNvSpPr txBox="1">
            <a:spLocks noGrp="1"/>
          </p:cNvSpPr>
          <p:nvPr>
            <p:ph type="body" idx="1"/>
          </p:nvPr>
        </p:nvSpPr>
        <p:spPr>
          <a:xfrm>
            <a:off x="833967" y="40216"/>
            <a:ext cx="3424766" cy="46143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三项目录">
  <p:cSld name="三项目录">
    <p:bg>
      <p:bgPr>
        <a:solidFill>
          <a:srgbClr val="F2F2F2"/>
        </a:solidFill>
        <a:effectLst/>
      </p:bgPr>
    </p:bg>
    <p:spTree>
      <p:nvGrpSpPr>
        <p:cNvPr id="1" name="Shape 291"/>
        <p:cNvGrpSpPr/>
        <p:nvPr/>
      </p:nvGrpSpPr>
      <p:grpSpPr>
        <a:xfrm>
          <a:off x="0" y="0"/>
          <a:ext cx="0" cy="0"/>
          <a:chOff x="0" y="0"/>
          <a:chExt cx="0" cy="0"/>
        </a:xfrm>
      </p:grpSpPr>
      <p:grpSp>
        <p:nvGrpSpPr>
          <p:cNvPr id="292" name="Shape 292"/>
          <p:cNvGrpSpPr/>
          <p:nvPr/>
        </p:nvGrpSpPr>
        <p:grpSpPr>
          <a:xfrm>
            <a:off x="1467630" y="880533"/>
            <a:ext cx="4512778" cy="4825852"/>
            <a:chOff x="896472" y="1429908"/>
            <a:chExt cx="3381368" cy="3615952"/>
          </a:xfrm>
        </p:grpSpPr>
        <p:grpSp>
          <p:nvGrpSpPr>
            <p:cNvPr id="293" name="Shape 293"/>
            <p:cNvGrpSpPr/>
            <p:nvPr/>
          </p:nvGrpSpPr>
          <p:grpSpPr>
            <a:xfrm>
              <a:off x="896472" y="2699908"/>
              <a:ext cx="841368" cy="1075952"/>
              <a:chOff x="1706250" y="910167"/>
              <a:chExt cx="1435732" cy="1836033"/>
            </a:xfrm>
          </p:grpSpPr>
          <p:sp>
            <p:nvSpPr>
              <p:cNvPr id="294" name="Shape 294"/>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95" name="Shape 295"/>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96" name="Shape 296"/>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97" name="Shape 297"/>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298" name="Shape 298"/>
            <p:cNvGrpSpPr/>
            <p:nvPr/>
          </p:nvGrpSpPr>
          <p:grpSpPr>
            <a:xfrm>
              <a:off x="907337" y="2534140"/>
              <a:ext cx="841368" cy="1075952"/>
              <a:chOff x="1706250" y="910167"/>
              <a:chExt cx="1435732" cy="1836033"/>
            </a:xfrm>
          </p:grpSpPr>
          <p:sp>
            <p:nvSpPr>
              <p:cNvPr id="299" name="Shape 299"/>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00" name="Shape 300"/>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01" name="Shape 301"/>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02" name="Shape 302"/>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303" name="Shape 303"/>
            <p:cNvGrpSpPr/>
            <p:nvPr/>
          </p:nvGrpSpPr>
          <p:grpSpPr>
            <a:xfrm>
              <a:off x="939746" y="2371208"/>
              <a:ext cx="841368" cy="1075952"/>
              <a:chOff x="1706250" y="910167"/>
              <a:chExt cx="1435732" cy="1836033"/>
            </a:xfrm>
          </p:grpSpPr>
          <p:sp>
            <p:nvSpPr>
              <p:cNvPr id="304" name="Shape 304"/>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05" name="Shape 305"/>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06" name="Shape 306"/>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07" name="Shape 307"/>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308" name="Shape 308"/>
            <p:cNvGrpSpPr/>
            <p:nvPr/>
          </p:nvGrpSpPr>
          <p:grpSpPr>
            <a:xfrm>
              <a:off x="993145" y="2213900"/>
              <a:ext cx="841368" cy="1075952"/>
              <a:chOff x="1706250" y="910167"/>
              <a:chExt cx="1435732" cy="1836033"/>
            </a:xfrm>
          </p:grpSpPr>
          <p:sp>
            <p:nvSpPr>
              <p:cNvPr id="309" name="Shape 309"/>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10" name="Shape 310"/>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11" name="Shape 311"/>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12" name="Shape 312"/>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313" name="Shape 313"/>
            <p:cNvGrpSpPr/>
            <p:nvPr/>
          </p:nvGrpSpPr>
          <p:grpSpPr>
            <a:xfrm>
              <a:off x="1066620" y="2064908"/>
              <a:ext cx="841368" cy="1075952"/>
              <a:chOff x="1706250" y="910167"/>
              <a:chExt cx="1435732" cy="1836033"/>
            </a:xfrm>
          </p:grpSpPr>
          <p:sp>
            <p:nvSpPr>
              <p:cNvPr id="314" name="Shape 314"/>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15" name="Shape 315"/>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16" name="Shape 316"/>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17" name="Shape 317"/>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318" name="Shape 318"/>
            <p:cNvGrpSpPr/>
            <p:nvPr/>
          </p:nvGrpSpPr>
          <p:grpSpPr>
            <a:xfrm>
              <a:off x="1158913" y="1926781"/>
              <a:ext cx="841368" cy="1075952"/>
              <a:chOff x="1706250" y="910167"/>
              <a:chExt cx="1435732" cy="1836033"/>
            </a:xfrm>
          </p:grpSpPr>
          <p:sp>
            <p:nvSpPr>
              <p:cNvPr id="319" name="Shape 319"/>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20" name="Shape 320"/>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21" name="Shape 321"/>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22" name="Shape 322"/>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323" name="Shape 323"/>
            <p:cNvGrpSpPr/>
            <p:nvPr/>
          </p:nvGrpSpPr>
          <p:grpSpPr>
            <a:xfrm>
              <a:off x="1268446" y="1801882"/>
              <a:ext cx="841368" cy="1075952"/>
              <a:chOff x="1706250" y="910167"/>
              <a:chExt cx="1435732" cy="1836033"/>
            </a:xfrm>
          </p:grpSpPr>
          <p:sp>
            <p:nvSpPr>
              <p:cNvPr id="324" name="Shape 324"/>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25" name="Shape 325"/>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26" name="Shape 326"/>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27" name="Shape 327"/>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328" name="Shape 328"/>
            <p:cNvGrpSpPr/>
            <p:nvPr/>
          </p:nvGrpSpPr>
          <p:grpSpPr>
            <a:xfrm>
              <a:off x="1393345" y="1692349"/>
              <a:ext cx="841368" cy="1075952"/>
              <a:chOff x="1706250" y="910167"/>
              <a:chExt cx="1435732" cy="1836033"/>
            </a:xfrm>
          </p:grpSpPr>
          <p:sp>
            <p:nvSpPr>
              <p:cNvPr id="329" name="Shape 329"/>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30" name="Shape 330"/>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31" name="Shape 331"/>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32" name="Shape 332"/>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333" name="Shape 333"/>
            <p:cNvGrpSpPr/>
            <p:nvPr/>
          </p:nvGrpSpPr>
          <p:grpSpPr>
            <a:xfrm>
              <a:off x="1531472" y="1600056"/>
              <a:ext cx="841368" cy="1075952"/>
              <a:chOff x="1706250" y="910167"/>
              <a:chExt cx="1435732" cy="1836033"/>
            </a:xfrm>
          </p:grpSpPr>
          <p:sp>
            <p:nvSpPr>
              <p:cNvPr id="334" name="Shape 334"/>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35" name="Shape 335"/>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36" name="Shape 336"/>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37" name="Shape 337"/>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338" name="Shape 338"/>
            <p:cNvGrpSpPr/>
            <p:nvPr/>
          </p:nvGrpSpPr>
          <p:grpSpPr>
            <a:xfrm>
              <a:off x="1680464" y="1526581"/>
              <a:ext cx="841368" cy="1075952"/>
              <a:chOff x="1706250" y="910167"/>
              <a:chExt cx="1435732" cy="1836033"/>
            </a:xfrm>
          </p:grpSpPr>
          <p:sp>
            <p:nvSpPr>
              <p:cNvPr id="339" name="Shape 339"/>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40" name="Shape 340"/>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41" name="Shape 341"/>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42" name="Shape 342"/>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343" name="Shape 343"/>
            <p:cNvGrpSpPr/>
            <p:nvPr/>
          </p:nvGrpSpPr>
          <p:grpSpPr>
            <a:xfrm>
              <a:off x="1837772" y="1473182"/>
              <a:ext cx="841368" cy="1075952"/>
              <a:chOff x="1706250" y="910167"/>
              <a:chExt cx="1435732" cy="1836033"/>
            </a:xfrm>
          </p:grpSpPr>
          <p:sp>
            <p:nvSpPr>
              <p:cNvPr id="344" name="Shape 344"/>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45" name="Shape 345"/>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46" name="Shape 346"/>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47" name="Shape 347"/>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348" name="Shape 348"/>
            <p:cNvGrpSpPr/>
            <p:nvPr/>
          </p:nvGrpSpPr>
          <p:grpSpPr>
            <a:xfrm>
              <a:off x="2000704" y="1440773"/>
              <a:ext cx="841368" cy="1075952"/>
              <a:chOff x="1706250" y="910167"/>
              <a:chExt cx="1435732" cy="1836033"/>
            </a:xfrm>
          </p:grpSpPr>
          <p:sp>
            <p:nvSpPr>
              <p:cNvPr id="349" name="Shape 349"/>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50" name="Shape 350"/>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51" name="Shape 351"/>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52" name="Shape 352"/>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353" name="Shape 353"/>
            <p:cNvGrpSpPr/>
            <p:nvPr/>
          </p:nvGrpSpPr>
          <p:grpSpPr>
            <a:xfrm>
              <a:off x="2166472" y="1429908"/>
              <a:ext cx="841368" cy="1075952"/>
              <a:chOff x="1706250" y="910167"/>
              <a:chExt cx="1435732" cy="1836033"/>
            </a:xfrm>
          </p:grpSpPr>
          <p:sp>
            <p:nvSpPr>
              <p:cNvPr id="354" name="Shape 354"/>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55" name="Shape 355"/>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56" name="Shape 356"/>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57" name="Shape 357"/>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358" name="Shape 358"/>
            <p:cNvGrpSpPr/>
            <p:nvPr/>
          </p:nvGrpSpPr>
          <p:grpSpPr>
            <a:xfrm>
              <a:off x="2332240" y="1440773"/>
              <a:ext cx="841368" cy="1075952"/>
              <a:chOff x="1706250" y="910167"/>
              <a:chExt cx="1435732" cy="1836033"/>
            </a:xfrm>
          </p:grpSpPr>
          <p:sp>
            <p:nvSpPr>
              <p:cNvPr id="359" name="Shape 359"/>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60" name="Shape 360"/>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61" name="Shape 361"/>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62" name="Shape 362"/>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363" name="Shape 363"/>
            <p:cNvGrpSpPr/>
            <p:nvPr/>
          </p:nvGrpSpPr>
          <p:grpSpPr>
            <a:xfrm>
              <a:off x="2495172" y="1473182"/>
              <a:ext cx="841368" cy="1075952"/>
              <a:chOff x="1706250" y="910167"/>
              <a:chExt cx="1435732" cy="1836033"/>
            </a:xfrm>
          </p:grpSpPr>
          <p:sp>
            <p:nvSpPr>
              <p:cNvPr id="364" name="Shape 364"/>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65" name="Shape 365"/>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66" name="Shape 366"/>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67" name="Shape 367"/>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368" name="Shape 368"/>
            <p:cNvGrpSpPr/>
            <p:nvPr/>
          </p:nvGrpSpPr>
          <p:grpSpPr>
            <a:xfrm>
              <a:off x="2652480" y="1526581"/>
              <a:ext cx="841368" cy="1075952"/>
              <a:chOff x="1706250" y="910167"/>
              <a:chExt cx="1435732" cy="1836033"/>
            </a:xfrm>
          </p:grpSpPr>
          <p:sp>
            <p:nvSpPr>
              <p:cNvPr id="369" name="Shape 369"/>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70" name="Shape 370"/>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71" name="Shape 371"/>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72" name="Shape 372"/>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373" name="Shape 373"/>
            <p:cNvGrpSpPr/>
            <p:nvPr/>
          </p:nvGrpSpPr>
          <p:grpSpPr>
            <a:xfrm>
              <a:off x="2801472" y="1600056"/>
              <a:ext cx="841368" cy="1075952"/>
              <a:chOff x="1706250" y="910167"/>
              <a:chExt cx="1435732" cy="1836033"/>
            </a:xfrm>
          </p:grpSpPr>
          <p:sp>
            <p:nvSpPr>
              <p:cNvPr id="374" name="Shape 374"/>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75" name="Shape 375"/>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76" name="Shape 376"/>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77" name="Shape 377"/>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378" name="Shape 378"/>
            <p:cNvGrpSpPr/>
            <p:nvPr/>
          </p:nvGrpSpPr>
          <p:grpSpPr>
            <a:xfrm>
              <a:off x="2939599" y="1692349"/>
              <a:ext cx="841368" cy="1075952"/>
              <a:chOff x="1706250" y="910167"/>
              <a:chExt cx="1435732" cy="1836033"/>
            </a:xfrm>
          </p:grpSpPr>
          <p:sp>
            <p:nvSpPr>
              <p:cNvPr id="379" name="Shape 379"/>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80" name="Shape 380"/>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81" name="Shape 381"/>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82" name="Shape 382"/>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383" name="Shape 383"/>
            <p:cNvGrpSpPr/>
            <p:nvPr/>
          </p:nvGrpSpPr>
          <p:grpSpPr>
            <a:xfrm>
              <a:off x="3064498" y="1801882"/>
              <a:ext cx="841368" cy="1075952"/>
              <a:chOff x="1706250" y="910167"/>
              <a:chExt cx="1435732" cy="1836033"/>
            </a:xfrm>
          </p:grpSpPr>
          <p:sp>
            <p:nvSpPr>
              <p:cNvPr id="384" name="Shape 384"/>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85" name="Shape 385"/>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86" name="Shape 386"/>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87" name="Shape 387"/>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388" name="Shape 388"/>
            <p:cNvGrpSpPr/>
            <p:nvPr/>
          </p:nvGrpSpPr>
          <p:grpSpPr>
            <a:xfrm>
              <a:off x="3174031" y="1926781"/>
              <a:ext cx="841368" cy="1075952"/>
              <a:chOff x="1706250" y="910167"/>
              <a:chExt cx="1435732" cy="1836033"/>
            </a:xfrm>
          </p:grpSpPr>
          <p:sp>
            <p:nvSpPr>
              <p:cNvPr id="389" name="Shape 389"/>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90" name="Shape 390"/>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91" name="Shape 391"/>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92" name="Shape 392"/>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393" name="Shape 393"/>
            <p:cNvGrpSpPr/>
            <p:nvPr/>
          </p:nvGrpSpPr>
          <p:grpSpPr>
            <a:xfrm>
              <a:off x="3266324" y="2064908"/>
              <a:ext cx="841368" cy="1075952"/>
              <a:chOff x="1706250" y="910167"/>
              <a:chExt cx="1435732" cy="1836033"/>
            </a:xfrm>
          </p:grpSpPr>
          <p:sp>
            <p:nvSpPr>
              <p:cNvPr id="394" name="Shape 394"/>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95" name="Shape 395"/>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96" name="Shape 396"/>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97" name="Shape 397"/>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398" name="Shape 398"/>
            <p:cNvGrpSpPr/>
            <p:nvPr/>
          </p:nvGrpSpPr>
          <p:grpSpPr>
            <a:xfrm>
              <a:off x="3339799" y="2213900"/>
              <a:ext cx="841368" cy="1075952"/>
              <a:chOff x="1706250" y="910167"/>
              <a:chExt cx="1435732" cy="1836033"/>
            </a:xfrm>
          </p:grpSpPr>
          <p:sp>
            <p:nvSpPr>
              <p:cNvPr id="399" name="Shape 399"/>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00" name="Shape 400"/>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01" name="Shape 401"/>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02" name="Shape 402"/>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403" name="Shape 403"/>
            <p:cNvGrpSpPr/>
            <p:nvPr/>
          </p:nvGrpSpPr>
          <p:grpSpPr>
            <a:xfrm>
              <a:off x="3393198" y="2371208"/>
              <a:ext cx="841368" cy="1075952"/>
              <a:chOff x="1706250" y="910167"/>
              <a:chExt cx="1435732" cy="1836033"/>
            </a:xfrm>
          </p:grpSpPr>
          <p:sp>
            <p:nvSpPr>
              <p:cNvPr id="404" name="Shape 404"/>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05" name="Shape 405"/>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06" name="Shape 406"/>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07" name="Shape 407"/>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408" name="Shape 408"/>
            <p:cNvGrpSpPr/>
            <p:nvPr/>
          </p:nvGrpSpPr>
          <p:grpSpPr>
            <a:xfrm>
              <a:off x="3425607" y="2534140"/>
              <a:ext cx="841368" cy="1075952"/>
              <a:chOff x="1706250" y="910167"/>
              <a:chExt cx="1435732" cy="1836033"/>
            </a:xfrm>
          </p:grpSpPr>
          <p:sp>
            <p:nvSpPr>
              <p:cNvPr id="409" name="Shape 409"/>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10" name="Shape 410"/>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11" name="Shape 411"/>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12" name="Shape 412"/>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413" name="Shape 413"/>
            <p:cNvGrpSpPr/>
            <p:nvPr/>
          </p:nvGrpSpPr>
          <p:grpSpPr>
            <a:xfrm>
              <a:off x="3436472" y="2699908"/>
              <a:ext cx="841368" cy="1075952"/>
              <a:chOff x="1706250" y="910167"/>
              <a:chExt cx="1435732" cy="1836033"/>
            </a:xfrm>
          </p:grpSpPr>
          <p:sp>
            <p:nvSpPr>
              <p:cNvPr id="414" name="Shape 414"/>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15" name="Shape 415"/>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16" name="Shape 416"/>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17" name="Shape 417"/>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418" name="Shape 418"/>
            <p:cNvGrpSpPr/>
            <p:nvPr/>
          </p:nvGrpSpPr>
          <p:grpSpPr>
            <a:xfrm>
              <a:off x="3425607" y="2865676"/>
              <a:ext cx="841368" cy="1075952"/>
              <a:chOff x="1706250" y="910167"/>
              <a:chExt cx="1435732" cy="1836033"/>
            </a:xfrm>
          </p:grpSpPr>
          <p:sp>
            <p:nvSpPr>
              <p:cNvPr id="419" name="Shape 419"/>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20" name="Shape 420"/>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21" name="Shape 421"/>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22" name="Shape 422"/>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423" name="Shape 423"/>
            <p:cNvGrpSpPr/>
            <p:nvPr/>
          </p:nvGrpSpPr>
          <p:grpSpPr>
            <a:xfrm>
              <a:off x="3393198" y="3028609"/>
              <a:ext cx="841368" cy="1075952"/>
              <a:chOff x="1706250" y="910167"/>
              <a:chExt cx="1435732" cy="1836033"/>
            </a:xfrm>
          </p:grpSpPr>
          <p:sp>
            <p:nvSpPr>
              <p:cNvPr id="424" name="Shape 424"/>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25" name="Shape 425"/>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26" name="Shape 426"/>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27" name="Shape 427"/>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428" name="Shape 428"/>
            <p:cNvGrpSpPr/>
            <p:nvPr/>
          </p:nvGrpSpPr>
          <p:grpSpPr>
            <a:xfrm>
              <a:off x="3339799" y="3185916"/>
              <a:ext cx="841368" cy="1075952"/>
              <a:chOff x="1706250" y="910167"/>
              <a:chExt cx="1435732" cy="1836033"/>
            </a:xfrm>
          </p:grpSpPr>
          <p:sp>
            <p:nvSpPr>
              <p:cNvPr id="429" name="Shape 429"/>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30" name="Shape 430"/>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31" name="Shape 431"/>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32" name="Shape 432"/>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433" name="Shape 433"/>
            <p:cNvGrpSpPr/>
            <p:nvPr/>
          </p:nvGrpSpPr>
          <p:grpSpPr>
            <a:xfrm>
              <a:off x="3266324" y="3334908"/>
              <a:ext cx="841368" cy="1075952"/>
              <a:chOff x="1706250" y="910167"/>
              <a:chExt cx="1435732" cy="1836033"/>
            </a:xfrm>
          </p:grpSpPr>
          <p:sp>
            <p:nvSpPr>
              <p:cNvPr id="434" name="Shape 434"/>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35" name="Shape 435"/>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36" name="Shape 436"/>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37" name="Shape 437"/>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438" name="Shape 438"/>
            <p:cNvGrpSpPr/>
            <p:nvPr/>
          </p:nvGrpSpPr>
          <p:grpSpPr>
            <a:xfrm>
              <a:off x="3174031" y="3473035"/>
              <a:ext cx="841368" cy="1075952"/>
              <a:chOff x="1706250" y="910167"/>
              <a:chExt cx="1435732" cy="1836033"/>
            </a:xfrm>
          </p:grpSpPr>
          <p:sp>
            <p:nvSpPr>
              <p:cNvPr id="439" name="Shape 439"/>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40" name="Shape 440"/>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41" name="Shape 441"/>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42" name="Shape 442"/>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443" name="Shape 443"/>
            <p:cNvGrpSpPr/>
            <p:nvPr/>
          </p:nvGrpSpPr>
          <p:grpSpPr>
            <a:xfrm>
              <a:off x="3064498" y="3597934"/>
              <a:ext cx="841368" cy="1075952"/>
              <a:chOff x="1706250" y="910167"/>
              <a:chExt cx="1435732" cy="1836033"/>
            </a:xfrm>
          </p:grpSpPr>
          <p:sp>
            <p:nvSpPr>
              <p:cNvPr id="444" name="Shape 444"/>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45" name="Shape 445"/>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46" name="Shape 446"/>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47" name="Shape 447"/>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448" name="Shape 448"/>
            <p:cNvGrpSpPr/>
            <p:nvPr/>
          </p:nvGrpSpPr>
          <p:grpSpPr>
            <a:xfrm>
              <a:off x="2939599" y="3707467"/>
              <a:ext cx="841368" cy="1075952"/>
              <a:chOff x="1706250" y="910167"/>
              <a:chExt cx="1435732" cy="1836033"/>
            </a:xfrm>
          </p:grpSpPr>
          <p:sp>
            <p:nvSpPr>
              <p:cNvPr id="449" name="Shape 449"/>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50" name="Shape 450"/>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51" name="Shape 451"/>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52" name="Shape 452"/>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453" name="Shape 453"/>
            <p:cNvGrpSpPr/>
            <p:nvPr/>
          </p:nvGrpSpPr>
          <p:grpSpPr>
            <a:xfrm>
              <a:off x="2801472" y="3799760"/>
              <a:ext cx="841368" cy="1075952"/>
              <a:chOff x="1706250" y="910167"/>
              <a:chExt cx="1435732" cy="1836033"/>
            </a:xfrm>
          </p:grpSpPr>
          <p:sp>
            <p:nvSpPr>
              <p:cNvPr id="454" name="Shape 454"/>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55" name="Shape 455"/>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56" name="Shape 456"/>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57" name="Shape 457"/>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458" name="Shape 458"/>
            <p:cNvGrpSpPr/>
            <p:nvPr/>
          </p:nvGrpSpPr>
          <p:grpSpPr>
            <a:xfrm>
              <a:off x="2652480" y="3873235"/>
              <a:ext cx="841368" cy="1075952"/>
              <a:chOff x="1706250" y="910167"/>
              <a:chExt cx="1435732" cy="1836033"/>
            </a:xfrm>
          </p:grpSpPr>
          <p:sp>
            <p:nvSpPr>
              <p:cNvPr id="459" name="Shape 459"/>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60" name="Shape 460"/>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61" name="Shape 461"/>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62" name="Shape 462"/>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463" name="Shape 463"/>
            <p:cNvGrpSpPr/>
            <p:nvPr/>
          </p:nvGrpSpPr>
          <p:grpSpPr>
            <a:xfrm>
              <a:off x="2495172" y="3926634"/>
              <a:ext cx="841368" cy="1075952"/>
              <a:chOff x="1706250" y="910167"/>
              <a:chExt cx="1435732" cy="1836033"/>
            </a:xfrm>
          </p:grpSpPr>
          <p:sp>
            <p:nvSpPr>
              <p:cNvPr id="464" name="Shape 464"/>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65" name="Shape 465"/>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66" name="Shape 466"/>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67" name="Shape 467"/>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468" name="Shape 468"/>
            <p:cNvGrpSpPr/>
            <p:nvPr/>
          </p:nvGrpSpPr>
          <p:grpSpPr>
            <a:xfrm>
              <a:off x="2332240" y="3959043"/>
              <a:ext cx="841368" cy="1075952"/>
              <a:chOff x="1706250" y="910167"/>
              <a:chExt cx="1435732" cy="1836033"/>
            </a:xfrm>
          </p:grpSpPr>
          <p:sp>
            <p:nvSpPr>
              <p:cNvPr id="469" name="Shape 469"/>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70" name="Shape 470"/>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71" name="Shape 471"/>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72" name="Shape 472"/>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473" name="Shape 473"/>
            <p:cNvGrpSpPr/>
            <p:nvPr/>
          </p:nvGrpSpPr>
          <p:grpSpPr>
            <a:xfrm>
              <a:off x="2166472" y="3969908"/>
              <a:ext cx="841368" cy="1075952"/>
              <a:chOff x="1706250" y="910167"/>
              <a:chExt cx="1435732" cy="1836033"/>
            </a:xfrm>
          </p:grpSpPr>
          <p:sp>
            <p:nvSpPr>
              <p:cNvPr id="474" name="Shape 474"/>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75" name="Shape 475"/>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76" name="Shape 476"/>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77" name="Shape 477"/>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478" name="Shape 478"/>
            <p:cNvGrpSpPr/>
            <p:nvPr/>
          </p:nvGrpSpPr>
          <p:grpSpPr>
            <a:xfrm>
              <a:off x="2000704" y="3959043"/>
              <a:ext cx="841368" cy="1075952"/>
              <a:chOff x="1706250" y="910167"/>
              <a:chExt cx="1435732" cy="1836033"/>
            </a:xfrm>
          </p:grpSpPr>
          <p:sp>
            <p:nvSpPr>
              <p:cNvPr id="479" name="Shape 479"/>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80" name="Shape 480"/>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81" name="Shape 481"/>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82" name="Shape 482"/>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483" name="Shape 483"/>
            <p:cNvGrpSpPr/>
            <p:nvPr/>
          </p:nvGrpSpPr>
          <p:grpSpPr>
            <a:xfrm>
              <a:off x="1837772" y="3926634"/>
              <a:ext cx="841368" cy="1075952"/>
              <a:chOff x="1706250" y="910167"/>
              <a:chExt cx="1435732" cy="1836033"/>
            </a:xfrm>
          </p:grpSpPr>
          <p:sp>
            <p:nvSpPr>
              <p:cNvPr id="484" name="Shape 484"/>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85" name="Shape 485"/>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86" name="Shape 486"/>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87" name="Shape 487"/>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488" name="Shape 488"/>
            <p:cNvGrpSpPr/>
            <p:nvPr/>
          </p:nvGrpSpPr>
          <p:grpSpPr>
            <a:xfrm>
              <a:off x="1680464" y="3873235"/>
              <a:ext cx="841368" cy="1075952"/>
              <a:chOff x="1706250" y="910167"/>
              <a:chExt cx="1435732" cy="1836033"/>
            </a:xfrm>
          </p:grpSpPr>
          <p:sp>
            <p:nvSpPr>
              <p:cNvPr id="489" name="Shape 489"/>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90" name="Shape 490"/>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91" name="Shape 491"/>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92" name="Shape 492"/>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493" name="Shape 493"/>
            <p:cNvGrpSpPr/>
            <p:nvPr/>
          </p:nvGrpSpPr>
          <p:grpSpPr>
            <a:xfrm>
              <a:off x="1531472" y="3799760"/>
              <a:ext cx="841368" cy="1075952"/>
              <a:chOff x="1706250" y="910167"/>
              <a:chExt cx="1435732" cy="1836033"/>
            </a:xfrm>
          </p:grpSpPr>
          <p:sp>
            <p:nvSpPr>
              <p:cNvPr id="494" name="Shape 494"/>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95" name="Shape 495"/>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96" name="Shape 496"/>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97" name="Shape 497"/>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498" name="Shape 498"/>
            <p:cNvGrpSpPr/>
            <p:nvPr/>
          </p:nvGrpSpPr>
          <p:grpSpPr>
            <a:xfrm>
              <a:off x="1393345" y="3707467"/>
              <a:ext cx="841368" cy="1075952"/>
              <a:chOff x="1706250" y="910167"/>
              <a:chExt cx="1435732" cy="1836033"/>
            </a:xfrm>
          </p:grpSpPr>
          <p:sp>
            <p:nvSpPr>
              <p:cNvPr id="499" name="Shape 499"/>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00" name="Shape 500"/>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01" name="Shape 501"/>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02" name="Shape 502"/>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503" name="Shape 503"/>
            <p:cNvGrpSpPr/>
            <p:nvPr/>
          </p:nvGrpSpPr>
          <p:grpSpPr>
            <a:xfrm>
              <a:off x="1268446" y="3597934"/>
              <a:ext cx="841368" cy="1075952"/>
              <a:chOff x="1706250" y="910167"/>
              <a:chExt cx="1435732" cy="1836033"/>
            </a:xfrm>
          </p:grpSpPr>
          <p:sp>
            <p:nvSpPr>
              <p:cNvPr id="504" name="Shape 504"/>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05" name="Shape 505"/>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06" name="Shape 506"/>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07" name="Shape 507"/>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508" name="Shape 508"/>
            <p:cNvGrpSpPr/>
            <p:nvPr/>
          </p:nvGrpSpPr>
          <p:grpSpPr>
            <a:xfrm>
              <a:off x="1158913" y="3473035"/>
              <a:ext cx="841368" cy="1075952"/>
              <a:chOff x="1706250" y="910167"/>
              <a:chExt cx="1435732" cy="1836033"/>
            </a:xfrm>
          </p:grpSpPr>
          <p:sp>
            <p:nvSpPr>
              <p:cNvPr id="509" name="Shape 509"/>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10" name="Shape 510"/>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11" name="Shape 511"/>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12" name="Shape 512"/>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513" name="Shape 513"/>
            <p:cNvGrpSpPr/>
            <p:nvPr/>
          </p:nvGrpSpPr>
          <p:grpSpPr>
            <a:xfrm>
              <a:off x="1066620" y="3334908"/>
              <a:ext cx="841368" cy="1075952"/>
              <a:chOff x="1706250" y="910167"/>
              <a:chExt cx="1435732" cy="1836033"/>
            </a:xfrm>
          </p:grpSpPr>
          <p:sp>
            <p:nvSpPr>
              <p:cNvPr id="514" name="Shape 514"/>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15" name="Shape 515"/>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16" name="Shape 516"/>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17" name="Shape 517"/>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518" name="Shape 518"/>
            <p:cNvGrpSpPr/>
            <p:nvPr/>
          </p:nvGrpSpPr>
          <p:grpSpPr>
            <a:xfrm>
              <a:off x="993145" y="3185916"/>
              <a:ext cx="841368" cy="1075952"/>
              <a:chOff x="1706250" y="910167"/>
              <a:chExt cx="1435732" cy="1836033"/>
            </a:xfrm>
          </p:grpSpPr>
          <p:sp>
            <p:nvSpPr>
              <p:cNvPr id="519" name="Shape 519"/>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20" name="Shape 520"/>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21" name="Shape 521"/>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22" name="Shape 522"/>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523" name="Shape 523"/>
            <p:cNvGrpSpPr/>
            <p:nvPr/>
          </p:nvGrpSpPr>
          <p:grpSpPr>
            <a:xfrm>
              <a:off x="939746" y="3028609"/>
              <a:ext cx="841368" cy="1075952"/>
              <a:chOff x="1706250" y="910167"/>
              <a:chExt cx="1435732" cy="1836033"/>
            </a:xfrm>
          </p:grpSpPr>
          <p:sp>
            <p:nvSpPr>
              <p:cNvPr id="524" name="Shape 524"/>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25" name="Shape 525"/>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26" name="Shape 526"/>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27" name="Shape 527"/>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528" name="Shape 528"/>
            <p:cNvGrpSpPr/>
            <p:nvPr/>
          </p:nvGrpSpPr>
          <p:grpSpPr>
            <a:xfrm>
              <a:off x="907337" y="2865676"/>
              <a:ext cx="841368" cy="1075952"/>
              <a:chOff x="1706250" y="910167"/>
              <a:chExt cx="1435732" cy="1836033"/>
            </a:xfrm>
          </p:grpSpPr>
          <p:sp>
            <p:nvSpPr>
              <p:cNvPr id="529" name="Shape 529"/>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30" name="Shape 530"/>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31" name="Shape 531"/>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32" name="Shape 532"/>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sp>
        <p:nvSpPr>
          <p:cNvPr id="533" name="Shape 533"/>
          <p:cNvSpPr/>
          <p:nvPr/>
        </p:nvSpPr>
        <p:spPr>
          <a:xfrm>
            <a:off x="2298847" y="2058270"/>
            <a:ext cx="2748046" cy="274804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34" name="Shape 534"/>
          <p:cNvSpPr txBox="1">
            <a:spLocks noGrp="1"/>
          </p:cNvSpPr>
          <p:nvPr>
            <p:ph type="body" idx="1"/>
          </p:nvPr>
        </p:nvSpPr>
        <p:spPr>
          <a:xfrm>
            <a:off x="2898775" y="2797175"/>
            <a:ext cx="1533525" cy="1344613"/>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535" name="Shape 535"/>
          <p:cNvSpPr/>
          <p:nvPr/>
        </p:nvSpPr>
        <p:spPr>
          <a:xfrm>
            <a:off x="6743053" y="2655614"/>
            <a:ext cx="211754" cy="211754"/>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36" name="Shape 536"/>
          <p:cNvSpPr/>
          <p:nvPr/>
        </p:nvSpPr>
        <p:spPr>
          <a:xfrm>
            <a:off x="6743053" y="3348787"/>
            <a:ext cx="211754" cy="211754"/>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37" name="Shape 537"/>
          <p:cNvSpPr/>
          <p:nvPr/>
        </p:nvSpPr>
        <p:spPr>
          <a:xfrm>
            <a:off x="6743053" y="4041960"/>
            <a:ext cx="211754" cy="211754"/>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38" name="Shape 538"/>
          <p:cNvSpPr txBox="1">
            <a:spLocks noGrp="1"/>
          </p:cNvSpPr>
          <p:nvPr>
            <p:ph type="body" idx="2"/>
          </p:nvPr>
        </p:nvSpPr>
        <p:spPr>
          <a:xfrm>
            <a:off x="7280709" y="2583581"/>
            <a:ext cx="2016760" cy="341632"/>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539" name="Shape 539"/>
          <p:cNvSpPr txBox="1">
            <a:spLocks noGrp="1"/>
          </p:cNvSpPr>
          <p:nvPr>
            <p:ph type="body" idx="3"/>
          </p:nvPr>
        </p:nvSpPr>
        <p:spPr>
          <a:xfrm>
            <a:off x="7280709" y="3260521"/>
            <a:ext cx="2016760" cy="341632"/>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540" name="Shape 540"/>
          <p:cNvSpPr txBox="1">
            <a:spLocks noGrp="1"/>
          </p:cNvSpPr>
          <p:nvPr>
            <p:ph type="body" idx="4"/>
          </p:nvPr>
        </p:nvSpPr>
        <p:spPr>
          <a:xfrm>
            <a:off x="7280709" y="3965206"/>
            <a:ext cx="2016760" cy="341632"/>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四项目录">
  <p:cSld name="四项目录">
    <p:bg>
      <p:bgPr>
        <a:solidFill>
          <a:srgbClr val="F2F2F2"/>
        </a:solidFill>
        <a:effectLst/>
      </p:bgPr>
    </p:bg>
    <p:spTree>
      <p:nvGrpSpPr>
        <p:cNvPr id="1" name="Shape 541"/>
        <p:cNvGrpSpPr/>
        <p:nvPr/>
      </p:nvGrpSpPr>
      <p:grpSpPr>
        <a:xfrm>
          <a:off x="0" y="0"/>
          <a:ext cx="0" cy="0"/>
          <a:chOff x="0" y="0"/>
          <a:chExt cx="0" cy="0"/>
        </a:xfrm>
      </p:grpSpPr>
      <p:grpSp>
        <p:nvGrpSpPr>
          <p:cNvPr id="542" name="Shape 542"/>
          <p:cNvGrpSpPr/>
          <p:nvPr/>
        </p:nvGrpSpPr>
        <p:grpSpPr>
          <a:xfrm>
            <a:off x="1467630" y="880533"/>
            <a:ext cx="4512778" cy="4825852"/>
            <a:chOff x="896472" y="1429908"/>
            <a:chExt cx="3381368" cy="3615952"/>
          </a:xfrm>
        </p:grpSpPr>
        <p:grpSp>
          <p:nvGrpSpPr>
            <p:cNvPr id="543" name="Shape 543"/>
            <p:cNvGrpSpPr/>
            <p:nvPr/>
          </p:nvGrpSpPr>
          <p:grpSpPr>
            <a:xfrm>
              <a:off x="896472" y="2699908"/>
              <a:ext cx="841368" cy="1075952"/>
              <a:chOff x="1706250" y="910167"/>
              <a:chExt cx="1435732" cy="1836033"/>
            </a:xfrm>
          </p:grpSpPr>
          <p:sp>
            <p:nvSpPr>
              <p:cNvPr id="544" name="Shape 544"/>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45" name="Shape 545"/>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46" name="Shape 546"/>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47" name="Shape 547"/>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548" name="Shape 548"/>
            <p:cNvGrpSpPr/>
            <p:nvPr/>
          </p:nvGrpSpPr>
          <p:grpSpPr>
            <a:xfrm>
              <a:off x="907337" y="2534140"/>
              <a:ext cx="841368" cy="1075952"/>
              <a:chOff x="1706250" y="910167"/>
              <a:chExt cx="1435732" cy="1836033"/>
            </a:xfrm>
          </p:grpSpPr>
          <p:sp>
            <p:nvSpPr>
              <p:cNvPr id="549" name="Shape 549"/>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50" name="Shape 550"/>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51" name="Shape 551"/>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52" name="Shape 552"/>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553" name="Shape 553"/>
            <p:cNvGrpSpPr/>
            <p:nvPr/>
          </p:nvGrpSpPr>
          <p:grpSpPr>
            <a:xfrm>
              <a:off x="939746" y="2371208"/>
              <a:ext cx="841368" cy="1075952"/>
              <a:chOff x="1706250" y="910167"/>
              <a:chExt cx="1435732" cy="1836033"/>
            </a:xfrm>
          </p:grpSpPr>
          <p:sp>
            <p:nvSpPr>
              <p:cNvPr id="554" name="Shape 554"/>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55" name="Shape 555"/>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56" name="Shape 556"/>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57" name="Shape 557"/>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558" name="Shape 558"/>
            <p:cNvGrpSpPr/>
            <p:nvPr/>
          </p:nvGrpSpPr>
          <p:grpSpPr>
            <a:xfrm>
              <a:off x="993145" y="2213900"/>
              <a:ext cx="841368" cy="1075952"/>
              <a:chOff x="1706250" y="910167"/>
              <a:chExt cx="1435732" cy="1836033"/>
            </a:xfrm>
          </p:grpSpPr>
          <p:sp>
            <p:nvSpPr>
              <p:cNvPr id="559" name="Shape 559"/>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60" name="Shape 560"/>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61" name="Shape 561"/>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62" name="Shape 562"/>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563" name="Shape 563"/>
            <p:cNvGrpSpPr/>
            <p:nvPr/>
          </p:nvGrpSpPr>
          <p:grpSpPr>
            <a:xfrm>
              <a:off x="1066620" y="2064908"/>
              <a:ext cx="841368" cy="1075952"/>
              <a:chOff x="1706250" y="910167"/>
              <a:chExt cx="1435732" cy="1836033"/>
            </a:xfrm>
          </p:grpSpPr>
          <p:sp>
            <p:nvSpPr>
              <p:cNvPr id="564" name="Shape 564"/>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65" name="Shape 565"/>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66" name="Shape 566"/>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67" name="Shape 567"/>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568" name="Shape 568"/>
            <p:cNvGrpSpPr/>
            <p:nvPr/>
          </p:nvGrpSpPr>
          <p:grpSpPr>
            <a:xfrm>
              <a:off x="1158913" y="1926781"/>
              <a:ext cx="841368" cy="1075952"/>
              <a:chOff x="1706250" y="910167"/>
              <a:chExt cx="1435732" cy="1836033"/>
            </a:xfrm>
          </p:grpSpPr>
          <p:sp>
            <p:nvSpPr>
              <p:cNvPr id="569" name="Shape 569"/>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70" name="Shape 570"/>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71" name="Shape 571"/>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72" name="Shape 572"/>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573" name="Shape 573"/>
            <p:cNvGrpSpPr/>
            <p:nvPr/>
          </p:nvGrpSpPr>
          <p:grpSpPr>
            <a:xfrm>
              <a:off x="1268446" y="1801882"/>
              <a:ext cx="841368" cy="1075952"/>
              <a:chOff x="1706250" y="910167"/>
              <a:chExt cx="1435732" cy="1836033"/>
            </a:xfrm>
          </p:grpSpPr>
          <p:sp>
            <p:nvSpPr>
              <p:cNvPr id="574" name="Shape 574"/>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75" name="Shape 575"/>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76" name="Shape 576"/>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77" name="Shape 577"/>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578" name="Shape 578"/>
            <p:cNvGrpSpPr/>
            <p:nvPr/>
          </p:nvGrpSpPr>
          <p:grpSpPr>
            <a:xfrm>
              <a:off x="1393345" y="1692349"/>
              <a:ext cx="841368" cy="1075952"/>
              <a:chOff x="1706250" y="910167"/>
              <a:chExt cx="1435732" cy="1836033"/>
            </a:xfrm>
          </p:grpSpPr>
          <p:sp>
            <p:nvSpPr>
              <p:cNvPr id="579" name="Shape 579"/>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80" name="Shape 580"/>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81" name="Shape 581"/>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82" name="Shape 582"/>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583" name="Shape 583"/>
            <p:cNvGrpSpPr/>
            <p:nvPr/>
          </p:nvGrpSpPr>
          <p:grpSpPr>
            <a:xfrm>
              <a:off x="1531472" y="1600056"/>
              <a:ext cx="841368" cy="1075952"/>
              <a:chOff x="1706250" y="910167"/>
              <a:chExt cx="1435732" cy="1836033"/>
            </a:xfrm>
          </p:grpSpPr>
          <p:sp>
            <p:nvSpPr>
              <p:cNvPr id="584" name="Shape 584"/>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85" name="Shape 585"/>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86" name="Shape 586"/>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87" name="Shape 587"/>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588" name="Shape 588"/>
            <p:cNvGrpSpPr/>
            <p:nvPr/>
          </p:nvGrpSpPr>
          <p:grpSpPr>
            <a:xfrm>
              <a:off x="1680464" y="1526581"/>
              <a:ext cx="841368" cy="1075952"/>
              <a:chOff x="1706250" y="910167"/>
              <a:chExt cx="1435732" cy="1836033"/>
            </a:xfrm>
          </p:grpSpPr>
          <p:sp>
            <p:nvSpPr>
              <p:cNvPr id="589" name="Shape 589"/>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90" name="Shape 590"/>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91" name="Shape 591"/>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92" name="Shape 592"/>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593" name="Shape 593"/>
            <p:cNvGrpSpPr/>
            <p:nvPr/>
          </p:nvGrpSpPr>
          <p:grpSpPr>
            <a:xfrm>
              <a:off x="1837772" y="1473182"/>
              <a:ext cx="841368" cy="1075952"/>
              <a:chOff x="1706250" y="910167"/>
              <a:chExt cx="1435732" cy="1836033"/>
            </a:xfrm>
          </p:grpSpPr>
          <p:sp>
            <p:nvSpPr>
              <p:cNvPr id="594" name="Shape 594"/>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95" name="Shape 595"/>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96" name="Shape 596"/>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97" name="Shape 597"/>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598" name="Shape 598"/>
            <p:cNvGrpSpPr/>
            <p:nvPr/>
          </p:nvGrpSpPr>
          <p:grpSpPr>
            <a:xfrm>
              <a:off x="2000704" y="1440773"/>
              <a:ext cx="841368" cy="1075952"/>
              <a:chOff x="1706250" y="910167"/>
              <a:chExt cx="1435732" cy="1836033"/>
            </a:xfrm>
          </p:grpSpPr>
          <p:sp>
            <p:nvSpPr>
              <p:cNvPr id="599" name="Shape 599"/>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00" name="Shape 600"/>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01" name="Shape 601"/>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02" name="Shape 602"/>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603" name="Shape 603"/>
            <p:cNvGrpSpPr/>
            <p:nvPr/>
          </p:nvGrpSpPr>
          <p:grpSpPr>
            <a:xfrm>
              <a:off x="2166472" y="1429908"/>
              <a:ext cx="841368" cy="1075952"/>
              <a:chOff x="1706250" y="910167"/>
              <a:chExt cx="1435732" cy="1836033"/>
            </a:xfrm>
          </p:grpSpPr>
          <p:sp>
            <p:nvSpPr>
              <p:cNvPr id="604" name="Shape 604"/>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05" name="Shape 605"/>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06" name="Shape 606"/>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07" name="Shape 607"/>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608" name="Shape 608"/>
            <p:cNvGrpSpPr/>
            <p:nvPr/>
          </p:nvGrpSpPr>
          <p:grpSpPr>
            <a:xfrm>
              <a:off x="2332240" y="1440773"/>
              <a:ext cx="841368" cy="1075952"/>
              <a:chOff x="1706250" y="910167"/>
              <a:chExt cx="1435732" cy="1836033"/>
            </a:xfrm>
          </p:grpSpPr>
          <p:sp>
            <p:nvSpPr>
              <p:cNvPr id="609" name="Shape 609"/>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10" name="Shape 610"/>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11" name="Shape 611"/>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12" name="Shape 612"/>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613" name="Shape 613"/>
            <p:cNvGrpSpPr/>
            <p:nvPr/>
          </p:nvGrpSpPr>
          <p:grpSpPr>
            <a:xfrm>
              <a:off x="2495172" y="1473182"/>
              <a:ext cx="841368" cy="1075952"/>
              <a:chOff x="1706250" y="910167"/>
              <a:chExt cx="1435732" cy="1836033"/>
            </a:xfrm>
          </p:grpSpPr>
          <p:sp>
            <p:nvSpPr>
              <p:cNvPr id="614" name="Shape 614"/>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15" name="Shape 615"/>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16" name="Shape 616"/>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17" name="Shape 617"/>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618" name="Shape 618"/>
            <p:cNvGrpSpPr/>
            <p:nvPr/>
          </p:nvGrpSpPr>
          <p:grpSpPr>
            <a:xfrm>
              <a:off x="2652480" y="1526581"/>
              <a:ext cx="841368" cy="1075952"/>
              <a:chOff x="1706250" y="910167"/>
              <a:chExt cx="1435732" cy="1836033"/>
            </a:xfrm>
          </p:grpSpPr>
          <p:sp>
            <p:nvSpPr>
              <p:cNvPr id="619" name="Shape 619"/>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20" name="Shape 620"/>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21" name="Shape 621"/>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22" name="Shape 622"/>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623" name="Shape 623"/>
            <p:cNvGrpSpPr/>
            <p:nvPr/>
          </p:nvGrpSpPr>
          <p:grpSpPr>
            <a:xfrm>
              <a:off x="2801472" y="1600056"/>
              <a:ext cx="841368" cy="1075952"/>
              <a:chOff x="1706250" y="910167"/>
              <a:chExt cx="1435732" cy="1836033"/>
            </a:xfrm>
          </p:grpSpPr>
          <p:sp>
            <p:nvSpPr>
              <p:cNvPr id="624" name="Shape 624"/>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25" name="Shape 625"/>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26" name="Shape 626"/>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27" name="Shape 627"/>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628" name="Shape 628"/>
            <p:cNvGrpSpPr/>
            <p:nvPr/>
          </p:nvGrpSpPr>
          <p:grpSpPr>
            <a:xfrm>
              <a:off x="2939599" y="1692349"/>
              <a:ext cx="841368" cy="1075952"/>
              <a:chOff x="1706250" y="910167"/>
              <a:chExt cx="1435732" cy="1836033"/>
            </a:xfrm>
          </p:grpSpPr>
          <p:sp>
            <p:nvSpPr>
              <p:cNvPr id="629" name="Shape 629"/>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30" name="Shape 630"/>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31" name="Shape 631"/>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32" name="Shape 632"/>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633" name="Shape 633"/>
            <p:cNvGrpSpPr/>
            <p:nvPr/>
          </p:nvGrpSpPr>
          <p:grpSpPr>
            <a:xfrm>
              <a:off x="3064498" y="1801882"/>
              <a:ext cx="841368" cy="1075952"/>
              <a:chOff x="1706250" y="910167"/>
              <a:chExt cx="1435732" cy="1836033"/>
            </a:xfrm>
          </p:grpSpPr>
          <p:sp>
            <p:nvSpPr>
              <p:cNvPr id="634" name="Shape 634"/>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35" name="Shape 635"/>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36" name="Shape 636"/>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37" name="Shape 637"/>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638" name="Shape 638"/>
            <p:cNvGrpSpPr/>
            <p:nvPr/>
          </p:nvGrpSpPr>
          <p:grpSpPr>
            <a:xfrm>
              <a:off x="3174031" y="1926781"/>
              <a:ext cx="841368" cy="1075952"/>
              <a:chOff x="1706250" y="910167"/>
              <a:chExt cx="1435732" cy="1836033"/>
            </a:xfrm>
          </p:grpSpPr>
          <p:sp>
            <p:nvSpPr>
              <p:cNvPr id="639" name="Shape 639"/>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40" name="Shape 640"/>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41" name="Shape 641"/>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42" name="Shape 642"/>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643" name="Shape 643"/>
            <p:cNvGrpSpPr/>
            <p:nvPr/>
          </p:nvGrpSpPr>
          <p:grpSpPr>
            <a:xfrm>
              <a:off x="3266324" y="2064908"/>
              <a:ext cx="841368" cy="1075952"/>
              <a:chOff x="1706250" y="910167"/>
              <a:chExt cx="1435732" cy="1836033"/>
            </a:xfrm>
          </p:grpSpPr>
          <p:sp>
            <p:nvSpPr>
              <p:cNvPr id="644" name="Shape 644"/>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45" name="Shape 645"/>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46" name="Shape 646"/>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47" name="Shape 647"/>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648" name="Shape 648"/>
            <p:cNvGrpSpPr/>
            <p:nvPr/>
          </p:nvGrpSpPr>
          <p:grpSpPr>
            <a:xfrm>
              <a:off x="3339799" y="2213900"/>
              <a:ext cx="841368" cy="1075952"/>
              <a:chOff x="1706250" y="910167"/>
              <a:chExt cx="1435732" cy="1836033"/>
            </a:xfrm>
          </p:grpSpPr>
          <p:sp>
            <p:nvSpPr>
              <p:cNvPr id="649" name="Shape 649"/>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50" name="Shape 650"/>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51" name="Shape 651"/>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52" name="Shape 652"/>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653" name="Shape 653"/>
            <p:cNvGrpSpPr/>
            <p:nvPr/>
          </p:nvGrpSpPr>
          <p:grpSpPr>
            <a:xfrm>
              <a:off x="3393198" y="2371208"/>
              <a:ext cx="841368" cy="1075952"/>
              <a:chOff x="1706250" y="910167"/>
              <a:chExt cx="1435732" cy="1836033"/>
            </a:xfrm>
          </p:grpSpPr>
          <p:sp>
            <p:nvSpPr>
              <p:cNvPr id="654" name="Shape 654"/>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55" name="Shape 655"/>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56" name="Shape 656"/>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57" name="Shape 657"/>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658" name="Shape 658"/>
            <p:cNvGrpSpPr/>
            <p:nvPr/>
          </p:nvGrpSpPr>
          <p:grpSpPr>
            <a:xfrm>
              <a:off x="3425607" y="2534140"/>
              <a:ext cx="841368" cy="1075952"/>
              <a:chOff x="1706250" y="910167"/>
              <a:chExt cx="1435732" cy="1836033"/>
            </a:xfrm>
          </p:grpSpPr>
          <p:sp>
            <p:nvSpPr>
              <p:cNvPr id="659" name="Shape 659"/>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60" name="Shape 660"/>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61" name="Shape 661"/>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62" name="Shape 662"/>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663" name="Shape 663"/>
            <p:cNvGrpSpPr/>
            <p:nvPr/>
          </p:nvGrpSpPr>
          <p:grpSpPr>
            <a:xfrm>
              <a:off x="3436472" y="2699908"/>
              <a:ext cx="841368" cy="1075952"/>
              <a:chOff x="1706250" y="910167"/>
              <a:chExt cx="1435732" cy="1836033"/>
            </a:xfrm>
          </p:grpSpPr>
          <p:sp>
            <p:nvSpPr>
              <p:cNvPr id="664" name="Shape 664"/>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65" name="Shape 665"/>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66" name="Shape 666"/>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67" name="Shape 667"/>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668" name="Shape 668"/>
            <p:cNvGrpSpPr/>
            <p:nvPr/>
          </p:nvGrpSpPr>
          <p:grpSpPr>
            <a:xfrm>
              <a:off x="3425607" y="2865676"/>
              <a:ext cx="841368" cy="1075952"/>
              <a:chOff x="1706250" y="910167"/>
              <a:chExt cx="1435732" cy="1836033"/>
            </a:xfrm>
          </p:grpSpPr>
          <p:sp>
            <p:nvSpPr>
              <p:cNvPr id="669" name="Shape 669"/>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70" name="Shape 670"/>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71" name="Shape 671"/>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72" name="Shape 672"/>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673" name="Shape 673"/>
            <p:cNvGrpSpPr/>
            <p:nvPr/>
          </p:nvGrpSpPr>
          <p:grpSpPr>
            <a:xfrm>
              <a:off x="3393198" y="3028609"/>
              <a:ext cx="841368" cy="1075952"/>
              <a:chOff x="1706250" y="910167"/>
              <a:chExt cx="1435732" cy="1836033"/>
            </a:xfrm>
          </p:grpSpPr>
          <p:sp>
            <p:nvSpPr>
              <p:cNvPr id="674" name="Shape 674"/>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75" name="Shape 675"/>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76" name="Shape 676"/>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77" name="Shape 677"/>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678" name="Shape 678"/>
            <p:cNvGrpSpPr/>
            <p:nvPr/>
          </p:nvGrpSpPr>
          <p:grpSpPr>
            <a:xfrm>
              <a:off x="3339799" y="3185916"/>
              <a:ext cx="841368" cy="1075952"/>
              <a:chOff x="1706250" y="910167"/>
              <a:chExt cx="1435732" cy="1836033"/>
            </a:xfrm>
          </p:grpSpPr>
          <p:sp>
            <p:nvSpPr>
              <p:cNvPr id="679" name="Shape 679"/>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80" name="Shape 680"/>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81" name="Shape 681"/>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82" name="Shape 682"/>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683" name="Shape 683"/>
            <p:cNvGrpSpPr/>
            <p:nvPr/>
          </p:nvGrpSpPr>
          <p:grpSpPr>
            <a:xfrm>
              <a:off x="3266324" y="3334908"/>
              <a:ext cx="841368" cy="1075952"/>
              <a:chOff x="1706250" y="910167"/>
              <a:chExt cx="1435732" cy="1836033"/>
            </a:xfrm>
          </p:grpSpPr>
          <p:sp>
            <p:nvSpPr>
              <p:cNvPr id="684" name="Shape 684"/>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85" name="Shape 685"/>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86" name="Shape 686"/>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87" name="Shape 687"/>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688" name="Shape 688"/>
            <p:cNvGrpSpPr/>
            <p:nvPr/>
          </p:nvGrpSpPr>
          <p:grpSpPr>
            <a:xfrm>
              <a:off x="3174031" y="3473035"/>
              <a:ext cx="841368" cy="1075952"/>
              <a:chOff x="1706250" y="910167"/>
              <a:chExt cx="1435732" cy="1836033"/>
            </a:xfrm>
          </p:grpSpPr>
          <p:sp>
            <p:nvSpPr>
              <p:cNvPr id="689" name="Shape 689"/>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90" name="Shape 690"/>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91" name="Shape 691"/>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92" name="Shape 692"/>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693" name="Shape 693"/>
            <p:cNvGrpSpPr/>
            <p:nvPr/>
          </p:nvGrpSpPr>
          <p:grpSpPr>
            <a:xfrm>
              <a:off x="3064498" y="3597934"/>
              <a:ext cx="841368" cy="1075952"/>
              <a:chOff x="1706250" y="910167"/>
              <a:chExt cx="1435732" cy="1836033"/>
            </a:xfrm>
          </p:grpSpPr>
          <p:sp>
            <p:nvSpPr>
              <p:cNvPr id="694" name="Shape 694"/>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95" name="Shape 695"/>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96" name="Shape 696"/>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97" name="Shape 697"/>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698" name="Shape 698"/>
            <p:cNvGrpSpPr/>
            <p:nvPr/>
          </p:nvGrpSpPr>
          <p:grpSpPr>
            <a:xfrm>
              <a:off x="2939599" y="3707467"/>
              <a:ext cx="841368" cy="1075952"/>
              <a:chOff x="1706250" y="910167"/>
              <a:chExt cx="1435732" cy="1836033"/>
            </a:xfrm>
          </p:grpSpPr>
          <p:sp>
            <p:nvSpPr>
              <p:cNvPr id="699" name="Shape 699"/>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00" name="Shape 700"/>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01" name="Shape 701"/>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02" name="Shape 702"/>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703" name="Shape 703"/>
            <p:cNvGrpSpPr/>
            <p:nvPr/>
          </p:nvGrpSpPr>
          <p:grpSpPr>
            <a:xfrm>
              <a:off x="2801472" y="3799760"/>
              <a:ext cx="841368" cy="1075952"/>
              <a:chOff x="1706250" y="910167"/>
              <a:chExt cx="1435732" cy="1836033"/>
            </a:xfrm>
          </p:grpSpPr>
          <p:sp>
            <p:nvSpPr>
              <p:cNvPr id="704" name="Shape 704"/>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05" name="Shape 705"/>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06" name="Shape 706"/>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07" name="Shape 707"/>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708" name="Shape 708"/>
            <p:cNvGrpSpPr/>
            <p:nvPr/>
          </p:nvGrpSpPr>
          <p:grpSpPr>
            <a:xfrm>
              <a:off x="2652480" y="3873235"/>
              <a:ext cx="841368" cy="1075952"/>
              <a:chOff x="1706250" y="910167"/>
              <a:chExt cx="1435732" cy="1836033"/>
            </a:xfrm>
          </p:grpSpPr>
          <p:sp>
            <p:nvSpPr>
              <p:cNvPr id="709" name="Shape 709"/>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10" name="Shape 710"/>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11" name="Shape 711"/>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12" name="Shape 712"/>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713" name="Shape 713"/>
            <p:cNvGrpSpPr/>
            <p:nvPr/>
          </p:nvGrpSpPr>
          <p:grpSpPr>
            <a:xfrm>
              <a:off x="2495172" y="3926634"/>
              <a:ext cx="841368" cy="1075952"/>
              <a:chOff x="1706250" y="910167"/>
              <a:chExt cx="1435732" cy="1836033"/>
            </a:xfrm>
          </p:grpSpPr>
          <p:sp>
            <p:nvSpPr>
              <p:cNvPr id="714" name="Shape 714"/>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15" name="Shape 715"/>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16" name="Shape 716"/>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17" name="Shape 717"/>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718" name="Shape 718"/>
            <p:cNvGrpSpPr/>
            <p:nvPr/>
          </p:nvGrpSpPr>
          <p:grpSpPr>
            <a:xfrm>
              <a:off x="2332240" y="3959043"/>
              <a:ext cx="841368" cy="1075952"/>
              <a:chOff x="1706250" y="910167"/>
              <a:chExt cx="1435732" cy="1836033"/>
            </a:xfrm>
          </p:grpSpPr>
          <p:sp>
            <p:nvSpPr>
              <p:cNvPr id="719" name="Shape 719"/>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20" name="Shape 720"/>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21" name="Shape 721"/>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22" name="Shape 722"/>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723" name="Shape 723"/>
            <p:cNvGrpSpPr/>
            <p:nvPr/>
          </p:nvGrpSpPr>
          <p:grpSpPr>
            <a:xfrm>
              <a:off x="2166472" y="3969908"/>
              <a:ext cx="841368" cy="1075952"/>
              <a:chOff x="1706250" y="910167"/>
              <a:chExt cx="1435732" cy="1836033"/>
            </a:xfrm>
          </p:grpSpPr>
          <p:sp>
            <p:nvSpPr>
              <p:cNvPr id="724" name="Shape 724"/>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25" name="Shape 725"/>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26" name="Shape 726"/>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27" name="Shape 727"/>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728" name="Shape 728"/>
            <p:cNvGrpSpPr/>
            <p:nvPr/>
          </p:nvGrpSpPr>
          <p:grpSpPr>
            <a:xfrm>
              <a:off x="2000704" y="3959043"/>
              <a:ext cx="841368" cy="1075952"/>
              <a:chOff x="1706250" y="910167"/>
              <a:chExt cx="1435732" cy="1836033"/>
            </a:xfrm>
          </p:grpSpPr>
          <p:sp>
            <p:nvSpPr>
              <p:cNvPr id="729" name="Shape 729"/>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30" name="Shape 730"/>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31" name="Shape 731"/>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32" name="Shape 732"/>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733" name="Shape 733"/>
            <p:cNvGrpSpPr/>
            <p:nvPr/>
          </p:nvGrpSpPr>
          <p:grpSpPr>
            <a:xfrm>
              <a:off x="1837772" y="3926634"/>
              <a:ext cx="841368" cy="1075952"/>
              <a:chOff x="1706250" y="910167"/>
              <a:chExt cx="1435732" cy="1836033"/>
            </a:xfrm>
          </p:grpSpPr>
          <p:sp>
            <p:nvSpPr>
              <p:cNvPr id="734" name="Shape 734"/>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35" name="Shape 735"/>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36" name="Shape 736"/>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37" name="Shape 737"/>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738" name="Shape 738"/>
            <p:cNvGrpSpPr/>
            <p:nvPr/>
          </p:nvGrpSpPr>
          <p:grpSpPr>
            <a:xfrm>
              <a:off x="1680464" y="3873235"/>
              <a:ext cx="841368" cy="1075952"/>
              <a:chOff x="1706250" y="910167"/>
              <a:chExt cx="1435732" cy="1836033"/>
            </a:xfrm>
          </p:grpSpPr>
          <p:sp>
            <p:nvSpPr>
              <p:cNvPr id="739" name="Shape 739"/>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40" name="Shape 740"/>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41" name="Shape 741"/>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42" name="Shape 742"/>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743" name="Shape 743"/>
            <p:cNvGrpSpPr/>
            <p:nvPr/>
          </p:nvGrpSpPr>
          <p:grpSpPr>
            <a:xfrm>
              <a:off x="1531472" y="3799760"/>
              <a:ext cx="841368" cy="1075952"/>
              <a:chOff x="1706250" y="910167"/>
              <a:chExt cx="1435732" cy="1836033"/>
            </a:xfrm>
          </p:grpSpPr>
          <p:sp>
            <p:nvSpPr>
              <p:cNvPr id="744" name="Shape 744"/>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45" name="Shape 745"/>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46" name="Shape 746"/>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47" name="Shape 747"/>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748" name="Shape 748"/>
            <p:cNvGrpSpPr/>
            <p:nvPr/>
          </p:nvGrpSpPr>
          <p:grpSpPr>
            <a:xfrm>
              <a:off x="1393345" y="3707467"/>
              <a:ext cx="841368" cy="1075952"/>
              <a:chOff x="1706250" y="910167"/>
              <a:chExt cx="1435732" cy="1836033"/>
            </a:xfrm>
          </p:grpSpPr>
          <p:sp>
            <p:nvSpPr>
              <p:cNvPr id="749" name="Shape 749"/>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50" name="Shape 750"/>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51" name="Shape 751"/>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52" name="Shape 752"/>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753" name="Shape 753"/>
            <p:cNvGrpSpPr/>
            <p:nvPr/>
          </p:nvGrpSpPr>
          <p:grpSpPr>
            <a:xfrm>
              <a:off x="1268446" y="3597934"/>
              <a:ext cx="841368" cy="1075952"/>
              <a:chOff x="1706250" y="910167"/>
              <a:chExt cx="1435732" cy="1836033"/>
            </a:xfrm>
          </p:grpSpPr>
          <p:sp>
            <p:nvSpPr>
              <p:cNvPr id="754" name="Shape 754"/>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55" name="Shape 755"/>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56" name="Shape 756"/>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57" name="Shape 757"/>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758" name="Shape 758"/>
            <p:cNvGrpSpPr/>
            <p:nvPr/>
          </p:nvGrpSpPr>
          <p:grpSpPr>
            <a:xfrm>
              <a:off x="1158913" y="3473035"/>
              <a:ext cx="841368" cy="1075952"/>
              <a:chOff x="1706250" y="910167"/>
              <a:chExt cx="1435732" cy="1836033"/>
            </a:xfrm>
          </p:grpSpPr>
          <p:sp>
            <p:nvSpPr>
              <p:cNvPr id="759" name="Shape 759"/>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60" name="Shape 760"/>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61" name="Shape 761"/>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62" name="Shape 762"/>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763" name="Shape 763"/>
            <p:cNvGrpSpPr/>
            <p:nvPr/>
          </p:nvGrpSpPr>
          <p:grpSpPr>
            <a:xfrm>
              <a:off x="1066620" y="3334908"/>
              <a:ext cx="841368" cy="1075952"/>
              <a:chOff x="1706250" y="910167"/>
              <a:chExt cx="1435732" cy="1836033"/>
            </a:xfrm>
          </p:grpSpPr>
          <p:sp>
            <p:nvSpPr>
              <p:cNvPr id="764" name="Shape 764"/>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65" name="Shape 765"/>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66" name="Shape 766"/>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67" name="Shape 767"/>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768" name="Shape 768"/>
            <p:cNvGrpSpPr/>
            <p:nvPr/>
          </p:nvGrpSpPr>
          <p:grpSpPr>
            <a:xfrm>
              <a:off x="993145" y="3185916"/>
              <a:ext cx="841368" cy="1075952"/>
              <a:chOff x="1706250" y="910167"/>
              <a:chExt cx="1435732" cy="1836033"/>
            </a:xfrm>
          </p:grpSpPr>
          <p:sp>
            <p:nvSpPr>
              <p:cNvPr id="769" name="Shape 769"/>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70" name="Shape 770"/>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71" name="Shape 771"/>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72" name="Shape 772"/>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773" name="Shape 773"/>
            <p:cNvGrpSpPr/>
            <p:nvPr/>
          </p:nvGrpSpPr>
          <p:grpSpPr>
            <a:xfrm>
              <a:off x="939746" y="3028609"/>
              <a:ext cx="841368" cy="1075952"/>
              <a:chOff x="1706250" y="910167"/>
              <a:chExt cx="1435732" cy="1836033"/>
            </a:xfrm>
          </p:grpSpPr>
          <p:sp>
            <p:nvSpPr>
              <p:cNvPr id="774" name="Shape 774"/>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75" name="Shape 775"/>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76" name="Shape 776"/>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77" name="Shape 777"/>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778" name="Shape 778"/>
            <p:cNvGrpSpPr/>
            <p:nvPr/>
          </p:nvGrpSpPr>
          <p:grpSpPr>
            <a:xfrm>
              <a:off x="907337" y="2865676"/>
              <a:ext cx="841368" cy="1075952"/>
              <a:chOff x="1706250" y="910167"/>
              <a:chExt cx="1435732" cy="1836033"/>
            </a:xfrm>
          </p:grpSpPr>
          <p:sp>
            <p:nvSpPr>
              <p:cNvPr id="779" name="Shape 779"/>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80" name="Shape 780"/>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81" name="Shape 781"/>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82" name="Shape 782"/>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sp>
        <p:nvSpPr>
          <p:cNvPr id="783" name="Shape 783"/>
          <p:cNvSpPr/>
          <p:nvPr/>
        </p:nvSpPr>
        <p:spPr>
          <a:xfrm>
            <a:off x="2298847" y="2058270"/>
            <a:ext cx="2748046" cy="274804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84" name="Shape 784"/>
          <p:cNvSpPr txBox="1">
            <a:spLocks noGrp="1"/>
          </p:cNvSpPr>
          <p:nvPr>
            <p:ph type="body" idx="1"/>
          </p:nvPr>
        </p:nvSpPr>
        <p:spPr>
          <a:xfrm>
            <a:off x="2898775" y="2797175"/>
            <a:ext cx="1533525" cy="1344613"/>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785" name="Shape 785"/>
          <p:cNvSpPr/>
          <p:nvPr/>
        </p:nvSpPr>
        <p:spPr>
          <a:xfrm>
            <a:off x="6743053" y="2300853"/>
            <a:ext cx="211754" cy="211754"/>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86" name="Shape 786"/>
          <p:cNvSpPr/>
          <p:nvPr/>
        </p:nvSpPr>
        <p:spPr>
          <a:xfrm>
            <a:off x="6743053" y="2994026"/>
            <a:ext cx="211754" cy="211754"/>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87" name="Shape 787"/>
          <p:cNvSpPr/>
          <p:nvPr/>
        </p:nvSpPr>
        <p:spPr>
          <a:xfrm>
            <a:off x="6743053" y="3687199"/>
            <a:ext cx="211754" cy="211754"/>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88" name="Shape 788"/>
          <p:cNvSpPr/>
          <p:nvPr/>
        </p:nvSpPr>
        <p:spPr>
          <a:xfrm>
            <a:off x="6743053" y="4380372"/>
            <a:ext cx="211754" cy="211754"/>
          </a:xfrm>
          <a:prstGeom prst="ellipse">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89" name="Shape 789"/>
          <p:cNvSpPr txBox="1">
            <a:spLocks noGrp="1"/>
          </p:cNvSpPr>
          <p:nvPr>
            <p:ph type="body" idx="2"/>
          </p:nvPr>
        </p:nvSpPr>
        <p:spPr>
          <a:xfrm>
            <a:off x="7280709" y="2238914"/>
            <a:ext cx="2016760" cy="341632"/>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790" name="Shape 790"/>
          <p:cNvSpPr txBox="1">
            <a:spLocks noGrp="1"/>
          </p:cNvSpPr>
          <p:nvPr>
            <p:ph type="body" idx="3"/>
          </p:nvPr>
        </p:nvSpPr>
        <p:spPr>
          <a:xfrm>
            <a:off x="7280709" y="2915854"/>
            <a:ext cx="2016760" cy="341632"/>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791" name="Shape 791"/>
          <p:cNvSpPr txBox="1">
            <a:spLocks noGrp="1"/>
          </p:cNvSpPr>
          <p:nvPr>
            <p:ph type="body" idx="4"/>
          </p:nvPr>
        </p:nvSpPr>
        <p:spPr>
          <a:xfrm>
            <a:off x="7280709" y="3620539"/>
            <a:ext cx="2016760" cy="341632"/>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792" name="Shape 792"/>
          <p:cNvSpPr txBox="1">
            <a:spLocks noGrp="1"/>
          </p:cNvSpPr>
          <p:nvPr>
            <p:ph type="body" idx="5"/>
          </p:nvPr>
        </p:nvSpPr>
        <p:spPr>
          <a:xfrm>
            <a:off x="7280709" y="4292938"/>
            <a:ext cx="2016760" cy="341632"/>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五项目录">
  <p:cSld name="五项目录">
    <p:bg>
      <p:bgPr>
        <a:solidFill>
          <a:srgbClr val="F2F2F2"/>
        </a:solidFill>
        <a:effectLst/>
      </p:bgPr>
    </p:bg>
    <p:spTree>
      <p:nvGrpSpPr>
        <p:cNvPr id="1" name="Shape 793"/>
        <p:cNvGrpSpPr/>
        <p:nvPr/>
      </p:nvGrpSpPr>
      <p:grpSpPr>
        <a:xfrm>
          <a:off x="0" y="0"/>
          <a:ext cx="0" cy="0"/>
          <a:chOff x="0" y="0"/>
          <a:chExt cx="0" cy="0"/>
        </a:xfrm>
      </p:grpSpPr>
      <p:grpSp>
        <p:nvGrpSpPr>
          <p:cNvPr id="794" name="Shape 794"/>
          <p:cNvGrpSpPr/>
          <p:nvPr/>
        </p:nvGrpSpPr>
        <p:grpSpPr>
          <a:xfrm>
            <a:off x="1467630" y="880533"/>
            <a:ext cx="4512778" cy="4825852"/>
            <a:chOff x="896472" y="1429908"/>
            <a:chExt cx="3381368" cy="3615952"/>
          </a:xfrm>
        </p:grpSpPr>
        <p:grpSp>
          <p:nvGrpSpPr>
            <p:cNvPr id="795" name="Shape 795"/>
            <p:cNvGrpSpPr/>
            <p:nvPr/>
          </p:nvGrpSpPr>
          <p:grpSpPr>
            <a:xfrm>
              <a:off x="896472" y="2699908"/>
              <a:ext cx="841368" cy="1075952"/>
              <a:chOff x="1706250" y="910167"/>
              <a:chExt cx="1435732" cy="1836033"/>
            </a:xfrm>
          </p:grpSpPr>
          <p:sp>
            <p:nvSpPr>
              <p:cNvPr id="796" name="Shape 796"/>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97" name="Shape 797"/>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98" name="Shape 798"/>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99" name="Shape 799"/>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800" name="Shape 800"/>
            <p:cNvGrpSpPr/>
            <p:nvPr/>
          </p:nvGrpSpPr>
          <p:grpSpPr>
            <a:xfrm>
              <a:off x="907337" y="2534140"/>
              <a:ext cx="841368" cy="1075952"/>
              <a:chOff x="1706250" y="910167"/>
              <a:chExt cx="1435732" cy="1836033"/>
            </a:xfrm>
          </p:grpSpPr>
          <p:sp>
            <p:nvSpPr>
              <p:cNvPr id="801" name="Shape 801"/>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02" name="Shape 802"/>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03" name="Shape 803"/>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04" name="Shape 804"/>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805" name="Shape 805"/>
            <p:cNvGrpSpPr/>
            <p:nvPr/>
          </p:nvGrpSpPr>
          <p:grpSpPr>
            <a:xfrm>
              <a:off x="939746" y="2371208"/>
              <a:ext cx="841368" cy="1075952"/>
              <a:chOff x="1706250" y="910167"/>
              <a:chExt cx="1435732" cy="1836033"/>
            </a:xfrm>
          </p:grpSpPr>
          <p:sp>
            <p:nvSpPr>
              <p:cNvPr id="806" name="Shape 806"/>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07" name="Shape 807"/>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08" name="Shape 808"/>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09" name="Shape 809"/>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810" name="Shape 810"/>
            <p:cNvGrpSpPr/>
            <p:nvPr/>
          </p:nvGrpSpPr>
          <p:grpSpPr>
            <a:xfrm>
              <a:off x="993145" y="2213900"/>
              <a:ext cx="841368" cy="1075952"/>
              <a:chOff x="1706250" y="910167"/>
              <a:chExt cx="1435732" cy="1836033"/>
            </a:xfrm>
          </p:grpSpPr>
          <p:sp>
            <p:nvSpPr>
              <p:cNvPr id="811" name="Shape 811"/>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12" name="Shape 812"/>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13" name="Shape 813"/>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14" name="Shape 814"/>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815" name="Shape 815"/>
            <p:cNvGrpSpPr/>
            <p:nvPr/>
          </p:nvGrpSpPr>
          <p:grpSpPr>
            <a:xfrm>
              <a:off x="1066620" y="2064908"/>
              <a:ext cx="841368" cy="1075952"/>
              <a:chOff x="1706250" y="910167"/>
              <a:chExt cx="1435732" cy="1836033"/>
            </a:xfrm>
          </p:grpSpPr>
          <p:sp>
            <p:nvSpPr>
              <p:cNvPr id="816" name="Shape 816"/>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17" name="Shape 817"/>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18" name="Shape 818"/>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19" name="Shape 819"/>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820" name="Shape 820"/>
            <p:cNvGrpSpPr/>
            <p:nvPr/>
          </p:nvGrpSpPr>
          <p:grpSpPr>
            <a:xfrm>
              <a:off x="1158913" y="1926781"/>
              <a:ext cx="841368" cy="1075952"/>
              <a:chOff x="1706250" y="910167"/>
              <a:chExt cx="1435732" cy="1836033"/>
            </a:xfrm>
          </p:grpSpPr>
          <p:sp>
            <p:nvSpPr>
              <p:cNvPr id="821" name="Shape 821"/>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22" name="Shape 822"/>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23" name="Shape 823"/>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24" name="Shape 824"/>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825" name="Shape 825"/>
            <p:cNvGrpSpPr/>
            <p:nvPr/>
          </p:nvGrpSpPr>
          <p:grpSpPr>
            <a:xfrm>
              <a:off x="1268446" y="1801882"/>
              <a:ext cx="841368" cy="1075952"/>
              <a:chOff x="1706250" y="910167"/>
              <a:chExt cx="1435732" cy="1836033"/>
            </a:xfrm>
          </p:grpSpPr>
          <p:sp>
            <p:nvSpPr>
              <p:cNvPr id="826" name="Shape 826"/>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27" name="Shape 827"/>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28" name="Shape 828"/>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29" name="Shape 829"/>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830" name="Shape 830"/>
            <p:cNvGrpSpPr/>
            <p:nvPr/>
          </p:nvGrpSpPr>
          <p:grpSpPr>
            <a:xfrm>
              <a:off x="1393345" y="1692349"/>
              <a:ext cx="841368" cy="1075952"/>
              <a:chOff x="1706250" y="910167"/>
              <a:chExt cx="1435732" cy="1836033"/>
            </a:xfrm>
          </p:grpSpPr>
          <p:sp>
            <p:nvSpPr>
              <p:cNvPr id="831" name="Shape 831"/>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32" name="Shape 832"/>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33" name="Shape 833"/>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34" name="Shape 834"/>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835" name="Shape 835"/>
            <p:cNvGrpSpPr/>
            <p:nvPr/>
          </p:nvGrpSpPr>
          <p:grpSpPr>
            <a:xfrm>
              <a:off x="1531472" y="1600056"/>
              <a:ext cx="841368" cy="1075952"/>
              <a:chOff x="1706250" y="910167"/>
              <a:chExt cx="1435732" cy="1836033"/>
            </a:xfrm>
          </p:grpSpPr>
          <p:sp>
            <p:nvSpPr>
              <p:cNvPr id="836" name="Shape 836"/>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37" name="Shape 837"/>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38" name="Shape 838"/>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39" name="Shape 839"/>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840" name="Shape 840"/>
            <p:cNvGrpSpPr/>
            <p:nvPr/>
          </p:nvGrpSpPr>
          <p:grpSpPr>
            <a:xfrm>
              <a:off x="1680464" y="1526581"/>
              <a:ext cx="841368" cy="1075952"/>
              <a:chOff x="1706250" y="910167"/>
              <a:chExt cx="1435732" cy="1836033"/>
            </a:xfrm>
          </p:grpSpPr>
          <p:sp>
            <p:nvSpPr>
              <p:cNvPr id="841" name="Shape 841"/>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42" name="Shape 842"/>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43" name="Shape 843"/>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44" name="Shape 844"/>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845" name="Shape 845"/>
            <p:cNvGrpSpPr/>
            <p:nvPr/>
          </p:nvGrpSpPr>
          <p:grpSpPr>
            <a:xfrm>
              <a:off x="1837772" y="1473182"/>
              <a:ext cx="841368" cy="1075952"/>
              <a:chOff x="1706250" y="910167"/>
              <a:chExt cx="1435732" cy="1836033"/>
            </a:xfrm>
          </p:grpSpPr>
          <p:sp>
            <p:nvSpPr>
              <p:cNvPr id="846" name="Shape 846"/>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47" name="Shape 847"/>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48" name="Shape 848"/>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49" name="Shape 849"/>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850" name="Shape 850"/>
            <p:cNvGrpSpPr/>
            <p:nvPr/>
          </p:nvGrpSpPr>
          <p:grpSpPr>
            <a:xfrm>
              <a:off x="2000704" y="1440773"/>
              <a:ext cx="841368" cy="1075952"/>
              <a:chOff x="1706250" y="910167"/>
              <a:chExt cx="1435732" cy="1836033"/>
            </a:xfrm>
          </p:grpSpPr>
          <p:sp>
            <p:nvSpPr>
              <p:cNvPr id="851" name="Shape 851"/>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52" name="Shape 852"/>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53" name="Shape 853"/>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54" name="Shape 854"/>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855" name="Shape 855"/>
            <p:cNvGrpSpPr/>
            <p:nvPr/>
          </p:nvGrpSpPr>
          <p:grpSpPr>
            <a:xfrm>
              <a:off x="2166472" y="1429908"/>
              <a:ext cx="841368" cy="1075952"/>
              <a:chOff x="1706250" y="910167"/>
              <a:chExt cx="1435732" cy="1836033"/>
            </a:xfrm>
          </p:grpSpPr>
          <p:sp>
            <p:nvSpPr>
              <p:cNvPr id="856" name="Shape 856"/>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57" name="Shape 857"/>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58" name="Shape 858"/>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59" name="Shape 859"/>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860" name="Shape 860"/>
            <p:cNvGrpSpPr/>
            <p:nvPr/>
          </p:nvGrpSpPr>
          <p:grpSpPr>
            <a:xfrm>
              <a:off x="2332240" y="1440773"/>
              <a:ext cx="841368" cy="1075952"/>
              <a:chOff x="1706250" y="910167"/>
              <a:chExt cx="1435732" cy="1836033"/>
            </a:xfrm>
          </p:grpSpPr>
          <p:sp>
            <p:nvSpPr>
              <p:cNvPr id="861" name="Shape 861"/>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62" name="Shape 862"/>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63" name="Shape 863"/>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64" name="Shape 864"/>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865" name="Shape 865"/>
            <p:cNvGrpSpPr/>
            <p:nvPr/>
          </p:nvGrpSpPr>
          <p:grpSpPr>
            <a:xfrm>
              <a:off x="2495172" y="1473182"/>
              <a:ext cx="841368" cy="1075952"/>
              <a:chOff x="1706250" y="910167"/>
              <a:chExt cx="1435732" cy="1836033"/>
            </a:xfrm>
          </p:grpSpPr>
          <p:sp>
            <p:nvSpPr>
              <p:cNvPr id="866" name="Shape 866"/>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67" name="Shape 867"/>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68" name="Shape 868"/>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69" name="Shape 869"/>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870" name="Shape 870"/>
            <p:cNvGrpSpPr/>
            <p:nvPr/>
          </p:nvGrpSpPr>
          <p:grpSpPr>
            <a:xfrm>
              <a:off x="2652480" y="1526581"/>
              <a:ext cx="841368" cy="1075952"/>
              <a:chOff x="1706250" y="910167"/>
              <a:chExt cx="1435732" cy="1836033"/>
            </a:xfrm>
          </p:grpSpPr>
          <p:sp>
            <p:nvSpPr>
              <p:cNvPr id="871" name="Shape 871"/>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72" name="Shape 872"/>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73" name="Shape 873"/>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74" name="Shape 874"/>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875" name="Shape 875"/>
            <p:cNvGrpSpPr/>
            <p:nvPr/>
          </p:nvGrpSpPr>
          <p:grpSpPr>
            <a:xfrm>
              <a:off x="2801472" y="1600056"/>
              <a:ext cx="841368" cy="1075952"/>
              <a:chOff x="1706250" y="910167"/>
              <a:chExt cx="1435732" cy="1836033"/>
            </a:xfrm>
          </p:grpSpPr>
          <p:sp>
            <p:nvSpPr>
              <p:cNvPr id="876" name="Shape 876"/>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77" name="Shape 877"/>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78" name="Shape 878"/>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79" name="Shape 879"/>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880" name="Shape 880"/>
            <p:cNvGrpSpPr/>
            <p:nvPr/>
          </p:nvGrpSpPr>
          <p:grpSpPr>
            <a:xfrm>
              <a:off x="2939599" y="1692349"/>
              <a:ext cx="841368" cy="1075952"/>
              <a:chOff x="1706250" y="910167"/>
              <a:chExt cx="1435732" cy="1836033"/>
            </a:xfrm>
          </p:grpSpPr>
          <p:sp>
            <p:nvSpPr>
              <p:cNvPr id="881" name="Shape 881"/>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82" name="Shape 882"/>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83" name="Shape 883"/>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84" name="Shape 884"/>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885" name="Shape 885"/>
            <p:cNvGrpSpPr/>
            <p:nvPr/>
          </p:nvGrpSpPr>
          <p:grpSpPr>
            <a:xfrm>
              <a:off x="3064498" y="1801882"/>
              <a:ext cx="841368" cy="1075952"/>
              <a:chOff x="1706250" y="910167"/>
              <a:chExt cx="1435732" cy="1836033"/>
            </a:xfrm>
          </p:grpSpPr>
          <p:sp>
            <p:nvSpPr>
              <p:cNvPr id="886" name="Shape 886"/>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87" name="Shape 887"/>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88" name="Shape 888"/>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89" name="Shape 889"/>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890" name="Shape 890"/>
            <p:cNvGrpSpPr/>
            <p:nvPr/>
          </p:nvGrpSpPr>
          <p:grpSpPr>
            <a:xfrm>
              <a:off x="3174031" y="1926781"/>
              <a:ext cx="841368" cy="1075952"/>
              <a:chOff x="1706250" y="910167"/>
              <a:chExt cx="1435732" cy="1836033"/>
            </a:xfrm>
          </p:grpSpPr>
          <p:sp>
            <p:nvSpPr>
              <p:cNvPr id="891" name="Shape 891"/>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92" name="Shape 892"/>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93" name="Shape 893"/>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94" name="Shape 894"/>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895" name="Shape 895"/>
            <p:cNvGrpSpPr/>
            <p:nvPr/>
          </p:nvGrpSpPr>
          <p:grpSpPr>
            <a:xfrm>
              <a:off x="3266324" y="2064908"/>
              <a:ext cx="841368" cy="1075952"/>
              <a:chOff x="1706250" y="910167"/>
              <a:chExt cx="1435732" cy="1836033"/>
            </a:xfrm>
          </p:grpSpPr>
          <p:sp>
            <p:nvSpPr>
              <p:cNvPr id="896" name="Shape 896"/>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97" name="Shape 897"/>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98" name="Shape 898"/>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99" name="Shape 899"/>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900" name="Shape 900"/>
            <p:cNvGrpSpPr/>
            <p:nvPr/>
          </p:nvGrpSpPr>
          <p:grpSpPr>
            <a:xfrm>
              <a:off x="3339799" y="2213900"/>
              <a:ext cx="841368" cy="1075952"/>
              <a:chOff x="1706250" y="910167"/>
              <a:chExt cx="1435732" cy="1836033"/>
            </a:xfrm>
          </p:grpSpPr>
          <p:sp>
            <p:nvSpPr>
              <p:cNvPr id="901" name="Shape 901"/>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02" name="Shape 902"/>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03" name="Shape 903"/>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04" name="Shape 904"/>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905" name="Shape 905"/>
            <p:cNvGrpSpPr/>
            <p:nvPr/>
          </p:nvGrpSpPr>
          <p:grpSpPr>
            <a:xfrm>
              <a:off x="3393198" y="2371208"/>
              <a:ext cx="841368" cy="1075952"/>
              <a:chOff x="1706250" y="910167"/>
              <a:chExt cx="1435732" cy="1836033"/>
            </a:xfrm>
          </p:grpSpPr>
          <p:sp>
            <p:nvSpPr>
              <p:cNvPr id="906" name="Shape 906"/>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07" name="Shape 907"/>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08" name="Shape 908"/>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09" name="Shape 909"/>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910" name="Shape 910"/>
            <p:cNvGrpSpPr/>
            <p:nvPr/>
          </p:nvGrpSpPr>
          <p:grpSpPr>
            <a:xfrm>
              <a:off x="3425607" y="2534140"/>
              <a:ext cx="841368" cy="1075952"/>
              <a:chOff x="1706250" y="910167"/>
              <a:chExt cx="1435732" cy="1836033"/>
            </a:xfrm>
          </p:grpSpPr>
          <p:sp>
            <p:nvSpPr>
              <p:cNvPr id="911" name="Shape 911"/>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12" name="Shape 912"/>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13" name="Shape 913"/>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14" name="Shape 914"/>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915" name="Shape 915"/>
            <p:cNvGrpSpPr/>
            <p:nvPr/>
          </p:nvGrpSpPr>
          <p:grpSpPr>
            <a:xfrm>
              <a:off x="3436472" y="2699908"/>
              <a:ext cx="841368" cy="1075952"/>
              <a:chOff x="1706250" y="910167"/>
              <a:chExt cx="1435732" cy="1836033"/>
            </a:xfrm>
          </p:grpSpPr>
          <p:sp>
            <p:nvSpPr>
              <p:cNvPr id="916" name="Shape 916"/>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17" name="Shape 917"/>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18" name="Shape 918"/>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19" name="Shape 919"/>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920" name="Shape 920"/>
            <p:cNvGrpSpPr/>
            <p:nvPr/>
          </p:nvGrpSpPr>
          <p:grpSpPr>
            <a:xfrm>
              <a:off x="3425607" y="2865676"/>
              <a:ext cx="841368" cy="1075952"/>
              <a:chOff x="1706250" y="910167"/>
              <a:chExt cx="1435732" cy="1836033"/>
            </a:xfrm>
          </p:grpSpPr>
          <p:sp>
            <p:nvSpPr>
              <p:cNvPr id="921" name="Shape 921"/>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22" name="Shape 922"/>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23" name="Shape 923"/>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24" name="Shape 924"/>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925" name="Shape 925"/>
            <p:cNvGrpSpPr/>
            <p:nvPr/>
          </p:nvGrpSpPr>
          <p:grpSpPr>
            <a:xfrm>
              <a:off x="3393198" y="3028609"/>
              <a:ext cx="841368" cy="1075952"/>
              <a:chOff x="1706250" y="910167"/>
              <a:chExt cx="1435732" cy="1836033"/>
            </a:xfrm>
          </p:grpSpPr>
          <p:sp>
            <p:nvSpPr>
              <p:cNvPr id="926" name="Shape 926"/>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27" name="Shape 927"/>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28" name="Shape 928"/>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29" name="Shape 929"/>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930" name="Shape 930"/>
            <p:cNvGrpSpPr/>
            <p:nvPr/>
          </p:nvGrpSpPr>
          <p:grpSpPr>
            <a:xfrm>
              <a:off x="3339799" y="3185916"/>
              <a:ext cx="841368" cy="1075952"/>
              <a:chOff x="1706250" y="910167"/>
              <a:chExt cx="1435732" cy="1836033"/>
            </a:xfrm>
          </p:grpSpPr>
          <p:sp>
            <p:nvSpPr>
              <p:cNvPr id="931" name="Shape 931"/>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32" name="Shape 932"/>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33" name="Shape 933"/>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34" name="Shape 934"/>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935" name="Shape 935"/>
            <p:cNvGrpSpPr/>
            <p:nvPr/>
          </p:nvGrpSpPr>
          <p:grpSpPr>
            <a:xfrm>
              <a:off x="3266324" y="3334908"/>
              <a:ext cx="841368" cy="1075952"/>
              <a:chOff x="1706250" y="910167"/>
              <a:chExt cx="1435732" cy="1836033"/>
            </a:xfrm>
          </p:grpSpPr>
          <p:sp>
            <p:nvSpPr>
              <p:cNvPr id="936" name="Shape 936"/>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37" name="Shape 937"/>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38" name="Shape 938"/>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39" name="Shape 939"/>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940" name="Shape 940"/>
            <p:cNvGrpSpPr/>
            <p:nvPr/>
          </p:nvGrpSpPr>
          <p:grpSpPr>
            <a:xfrm>
              <a:off x="3174031" y="3473035"/>
              <a:ext cx="841368" cy="1075952"/>
              <a:chOff x="1706250" y="910167"/>
              <a:chExt cx="1435732" cy="1836033"/>
            </a:xfrm>
          </p:grpSpPr>
          <p:sp>
            <p:nvSpPr>
              <p:cNvPr id="941" name="Shape 941"/>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42" name="Shape 942"/>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43" name="Shape 943"/>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44" name="Shape 944"/>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945" name="Shape 945"/>
            <p:cNvGrpSpPr/>
            <p:nvPr/>
          </p:nvGrpSpPr>
          <p:grpSpPr>
            <a:xfrm>
              <a:off x="3064498" y="3597934"/>
              <a:ext cx="841368" cy="1075952"/>
              <a:chOff x="1706250" y="910167"/>
              <a:chExt cx="1435732" cy="1836033"/>
            </a:xfrm>
          </p:grpSpPr>
          <p:sp>
            <p:nvSpPr>
              <p:cNvPr id="946" name="Shape 946"/>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47" name="Shape 947"/>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48" name="Shape 948"/>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49" name="Shape 949"/>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950" name="Shape 950"/>
            <p:cNvGrpSpPr/>
            <p:nvPr/>
          </p:nvGrpSpPr>
          <p:grpSpPr>
            <a:xfrm>
              <a:off x="2939599" y="3707467"/>
              <a:ext cx="841368" cy="1075952"/>
              <a:chOff x="1706250" y="910167"/>
              <a:chExt cx="1435732" cy="1836033"/>
            </a:xfrm>
          </p:grpSpPr>
          <p:sp>
            <p:nvSpPr>
              <p:cNvPr id="951" name="Shape 951"/>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52" name="Shape 952"/>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53" name="Shape 953"/>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54" name="Shape 954"/>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955" name="Shape 955"/>
            <p:cNvGrpSpPr/>
            <p:nvPr/>
          </p:nvGrpSpPr>
          <p:grpSpPr>
            <a:xfrm>
              <a:off x="2801472" y="3799760"/>
              <a:ext cx="841368" cy="1075952"/>
              <a:chOff x="1706250" y="910167"/>
              <a:chExt cx="1435732" cy="1836033"/>
            </a:xfrm>
          </p:grpSpPr>
          <p:sp>
            <p:nvSpPr>
              <p:cNvPr id="956" name="Shape 956"/>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57" name="Shape 957"/>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58" name="Shape 958"/>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59" name="Shape 959"/>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960" name="Shape 960"/>
            <p:cNvGrpSpPr/>
            <p:nvPr/>
          </p:nvGrpSpPr>
          <p:grpSpPr>
            <a:xfrm>
              <a:off x="2652480" y="3873235"/>
              <a:ext cx="841368" cy="1075952"/>
              <a:chOff x="1706250" y="910167"/>
              <a:chExt cx="1435732" cy="1836033"/>
            </a:xfrm>
          </p:grpSpPr>
          <p:sp>
            <p:nvSpPr>
              <p:cNvPr id="961" name="Shape 961"/>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62" name="Shape 962"/>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63" name="Shape 963"/>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64" name="Shape 964"/>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965" name="Shape 965"/>
            <p:cNvGrpSpPr/>
            <p:nvPr/>
          </p:nvGrpSpPr>
          <p:grpSpPr>
            <a:xfrm>
              <a:off x="2495172" y="3926634"/>
              <a:ext cx="841368" cy="1075952"/>
              <a:chOff x="1706250" y="910167"/>
              <a:chExt cx="1435732" cy="1836033"/>
            </a:xfrm>
          </p:grpSpPr>
          <p:sp>
            <p:nvSpPr>
              <p:cNvPr id="966" name="Shape 966"/>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67" name="Shape 967"/>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68" name="Shape 968"/>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69" name="Shape 969"/>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970" name="Shape 970"/>
            <p:cNvGrpSpPr/>
            <p:nvPr/>
          </p:nvGrpSpPr>
          <p:grpSpPr>
            <a:xfrm>
              <a:off x="2332240" y="3959043"/>
              <a:ext cx="841368" cy="1075952"/>
              <a:chOff x="1706250" y="910167"/>
              <a:chExt cx="1435732" cy="1836033"/>
            </a:xfrm>
          </p:grpSpPr>
          <p:sp>
            <p:nvSpPr>
              <p:cNvPr id="971" name="Shape 971"/>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72" name="Shape 972"/>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73" name="Shape 973"/>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74" name="Shape 974"/>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975" name="Shape 975"/>
            <p:cNvGrpSpPr/>
            <p:nvPr/>
          </p:nvGrpSpPr>
          <p:grpSpPr>
            <a:xfrm>
              <a:off x="2166472" y="3969908"/>
              <a:ext cx="841368" cy="1075952"/>
              <a:chOff x="1706250" y="910167"/>
              <a:chExt cx="1435732" cy="1836033"/>
            </a:xfrm>
          </p:grpSpPr>
          <p:sp>
            <p:nvSpPr>
              <p:cNvPr id="976" name="Shape 976"/>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77" name="Shape 977"/>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78" name="Shape 978"/>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79" name="Shape 979"/>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980" name="Shape 980"/>
            <p:cNvGrpSpPr/>
            <p:nvPr/>
          </p:nvGrpSpPr>
          <p:grpSpPr>
            <a:xfrm>
              <a:off x="2000704" y="3959043"/>
              <a:ext cx="841368" cy="1075952"/>
              <a:chOff x="1706250" y="910167"/>
              <a:chExt cx="1435732" cy="1836033"/>
            </a:xfrm>
          </p:grpSpPr>
          <p:sp>
            <p:nvSpPr>
              <p:cNvPr id="981" name="Shape 981"/>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82" name="Shape 982"/>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83" name="Shape 983"/>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84" name="Shape 984"/>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985" name="Shape 985"/>
            <p:cNvGrpSpPr/>
            <p:nvPr/>
          </p:nvGrpSpPr>
          <p:grpSpPr>
            <a:xfrm>
              <a:off x="1837772" y="3926634"/>
              <a:ext cx="841368" cy="1075952"/>
              <a:chOff x="1706250" y="910167"/>
              <a:chExt cx="1435732" cy="1836033"/>
            </a:xfrm>
          </p:grpSpPr>
          <p:sp>
            <p:nvSpPr>
              <p:cNvPr id="986" name="Shape 986"/>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87" name="Shape 987"/>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88" name="Shape 988"/>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89" name="Shape 989"/>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990" name="Shape 990"/>
            <p:cNvGrpSpPr/>
            <p:nvPr/>
          </p:nvGrpSpPr>
          <p:grpSpPr>
            <a:xfrm>
              <a:off x="1680464" y="3873235"/>
              <a:ext cx="841368" cy="1075952"/>
              <a:chOff x="1706250" y="910167"/>
              <a:chExt cx="1435732" cy="1836033"/>
            </a:xfrm>
          </p:grpSpPr>
          <p:sp>
            <p:nvSpPr>
              <p:cNvPr id="991" name="Shape 991"/>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92" name="Shape 992"/>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93" name="Shape 993"/>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94" name="Shape 994"/>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995" name="Shape 995"/>
            <p:cNvGrpSpPr/>
            <p:nvPr/>
          </p:nvGrpSpPr>
          <p:grpSpPr>
            <a:xfrm>
              <a:off x="1531472" y="3799760"/>
              <a:ext cx="841368" cy="1075952"/>
              <a:chOff x="1706250" y="910167"/>
              <a:chExt cx="1435732" cy="1836033"/>
            </a:xfrm>
          </p:grpSpPr>
          <p:sp>
            <p:nvSpPr>
              <p:cNvPr id="996" name="Shape 996"/>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97" name="Shape 997"/>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98" name="Shape 998"/>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99" name="Shape 999"/>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1000" name="Shape 1000"/>
            <p:cNvGrpSpPr/>
            <p:nvPr/>
          </p:nvGrpSpPr>
          <p:grpSpPr>
            <a:xfrm>
              <a:off x="1393345" y="3707467"/>
              <a:ext cx="841368" cy="1075952"/>
              <a:chOff x="1706250" y="910167"/>
              <a:chExt cx="1435732" cy="1836033"/>
            </a:xfrm>
          </p:grpSpPr>
          <p:sp>
            <p:nvSpPr>
              <p:cNvPr id="1001" name="Shape 1001"/>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002" name="Shape 1002"/>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003" name="Shape 1003"/>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004" name="Shape 1004"/>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1005" name="Shape 1005"/>
            <p:cNvGrpSpPr/>
            <p:nvPr/>
          </p:nvGrpSpPr>
          <p:grpSpPr>
            <a:xfrm>
              <a:off x="1268446" y="3597934"/>
              <a:ext cx="841368" cy="1075952"/>
              <a:chOff x="1706250" y="910167"/>
              <a:chExt cx="1435732" cy="1836033"/>
            </a:xfrm>
          </p:grpSpPr>
          <p:sp>
            <p:nvSpPr>
              <p:cNvPr id="1006" name="Shape 1006"/>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007" name="Shape 1007"/>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008" name="Shape 1008"/>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009" name="Shape 1009"/>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1010" name="Shape 1010"/>
            <p:cNvGrpSpPr/>
            <p:nvPr/>
          </p:nvGrpSpPr>
          <p:grpSpPr>
            <a:xfrm>
              <a:off x="1158913" y="3473035"/>
              <a:ext cx="841368" cy="1075952"/>
              <a:chOff x="1706250" y="910167"/>
              <a:chExt cx="1435732" cy="1836033"/>
            </a:xfrm>
          </p:grpSpPr>
          <p:sp>
            <p:nvSpPr>
              <p:cNvPr id="1011" name="Shape 1011"/>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012" name="Shape 1012"/>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013" name="Shape 1013"/>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014" name="Shape 1014"/>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1015" name="Shape 1015"/>
            <p:cNvGrpSpPr/>
            <p:nvPr/>
          </p:nvGrpSpPr>
          <p:grpSpPr>
            <a:xfrm>
              <a:off x="1066620" y="3334908"/>
              <a:ext cx="841368" cy="1075952"/>
              <a:chOff x="1706250" y="910167"/>
              <a:chExt cx="1435732" cy="1836033"/>
            </a:xfrm>
          </p:grpSpPr>
          <p:sp>
            <p:nvSpPr>
              <p:cNvPr id="1016" name="Shape 1016"/>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017" name="Shape 1017"/>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018" name="Shape 1018"/>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019" name="Shape 1019"/>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1020" name="Shape 1020"/>
            <p:cNvGrpSpPr/>
            <p:nvPr/>
          </p:nvGrpSpPr>
          <p:grpSpPr>
            <a:xfrm>
              <a:off x="993145" y="3185916"/>
              <a:ext cx="841368" cy="1075952"/>
              <a:chOff x="1706250" y="910167"/>
              <a:chExt cx="1435732" cy="1836033"/>
            </a:xfrm>
          </p:grpSpPr>
          <p:sp>
            <p:nvSpPr>
              <p:cNvPr id="1021" name="Shape 1021"/>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022" name="Shape 1022"/>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023" name="Shape 1023"/>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024" name="Shape 1024"/>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1025" name="Shape 1025"/>
            <p:cNvGrpSpPr/>
            <p:nvPr/>
          </p:nvGrpSpPr>
          <p:grpSpPr>
            <a:xfrm>
              <a:off x="939746" y="3028609"/>
              <a:ext cx="841368" cy="1075952"/>
              <a:chOff x="1706250" y="910167"/>
              <a:chExt cx="1435732" cy="1836033"/>
            </a:xfrm>
          </p:grpSpPr>
          <p:sp>
            <p:nvSpPr>
              <p:cNvPr id="1026" name="Shape 1026"/>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027" name="Shape 1027"/>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028" name="Shape 1028"/>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029" name="Shape 1029"/>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1030" name="Shape 1030"/>
            <p:cNvGrpSpPr/>
            <p:nvPr/>
          </p:nvGrpSpPr>
          <p:grpSpPr>
            <a:xfrm>
              <a:off x="907337" y="2865676"/>
              <a:ext cx="841368" cy="1075952"/>
              <a:chOff x="1706250" y="910167"/>
              <a:chExt cx="1435732" cy="1836033"/>
            </a:xfrm>
          </p:grpSpPr>
          <p:sp>
            <p:nvSpPr>
              <p:cNvPr id="1031" name="Shape 1031"/>
              <p:cNvSpPr/>
              <p:nvPr/>
            </p:nvSpPr>
            <p:spPr>
              <a:xfrm>
                <a:off x="1785450" y="956733"/>
                <a:ext cx="1334833" cy="1710267"/>
              </a:xfrm>
              <a:prstGeom prst="triangle">
                <a:avLst>
                  <a:gd name="adj" fmla="val 50000"/>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032" name="Shape 1032"/>
              <p:cNvSpPr/>
              <p:nvPr/>
            </p:nvSpPr>
            <p:spPr>
              <a:xfrm rot="10800000">
                <a:off x="2406300" y="910167"/>
                <a:ext cx="93132" cy="93132"/>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033" name="Shape 1033"/>
              <p:cNvSpPr/>
              <p:nvPr/>
            </p:nvSpPr>
            <p:spPr>
              <a:xfrm rot="10800000">
                <a:off x="1706250" y="2587800"/>
                <a:ext cx="158400" cy="1584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034" name="Shape 1034"/>
              <p:cNvSpPr/>
              <p:nvPr/>
            </p:nvSpPr>
            <p:spPr>
              <a:xfrm rot="10800000" flipH="1">
                <a:off x="3088424" y="2649848"/>
                <a:ext cx="53558" cy="53558"/>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sp>
        <p:nvSpPr>
          <p:cNvPr id="1035" name="Shape 1035"/>
          <p:cNvSpPr/>
          <p:nvPr/>
        </p:nvSpPr>
        <p:spPr>
          <a:xfrm>
            <a:off x="2298847" y="2058270"/>
            <a:ext cx="2748046" cy="274804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036" name="Shape 1036"/>
          <p:cNvSpPr txBox="1">
            <a:spLocks noGrp="1"/>
          </p:cNvSpPr>
          <p:nvPr>
            <p:ph type="body" idx="1"/>
          </p:nvPr>
        </p:nvSpPr>
        <p:spPr>
          <a:xfrm>
            <a:off x="2898775" y="2797175"/>
            <a:ext cx="1533525" cy="1344613"/>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037" name="Shape 1037"/>
          <p:cNvSpPr/>
          <p:nvPr/>
        </p:nvSpPr>
        <p:spPr>
          <a:xfrm>
            <a:off x="6743053" y="2009661"/>
            <a:ext cx="211754" cy="211754"/>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038" name="Shape 1038"/>
          <p:cNvSpPr/>
          <p:nvPr/>
        </p:nvSpPr>
        <p:spPr>
          <a:xfrm>
            <a:off x="6743053" y="2702834"/>
            <a:ext cx="211754" cy="211754"/>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039" name="Shape 1039"/>
          <p:cNvSpPr/>
          <p:nvPr/>
        </p:nvSpPr>
        <p:spPr>
          <a:xfrm>
            <a:off x="6743053" y="3396007"/>
            <a:ext cx="211754" cy="211754"/>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040" name="Shape 1040"/>
          <p:cNvSpPr/>
          <p:nvPr/>
        </p:nvSpPr>
        <p:spPr>
          <a:xfrm>
            <a:off x="6743053" y="4089180"/>
            <a:ext cx="211754" cy="211754"/>
          </a:xfrm>
          <a:prstGeom prst="ellipse">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041" name="Shape 1041"/>
          <p:cNvSpPr/>
          <p:nvPr/>
        </p:nvSpPr>
        <p:spPr>
          <a:xfrm>
            <a:off x="6743053" y="4782353"/>
            <a:ext cx="211754" cy="211754"/>
          </a:xfrm>
          <a:prstGeom prst="ellipse">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042" name="Shape 1042"/>
          <p:cNvSpPr txBox="1">
            <a:spLocks noGrp="1"/>
          </p:cNvSpPr>
          <p:nvPr>
            <p:ph type="body" idx="2"/>
          </p:nvPr>
        </p:nvSpPr>
        <p:spPr>
          <a:xfrm>
            <a:off x="7280709" y="1962982"/>
            <a:ext cx="2016760" cy="341632"/>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043" name="Shape 1043"/>
          <p:cNvSpPr txBox="1">
            <a:spLocks noGrp="1"/>
          </p:cNvSpPr>
          <p:nvPr>
            <p:ph type="body" idx="3"/>
          </p:nvPr>
        </p:nvSpPr>
        <p:spPr>
          <a:xfrm>
            <a:off x="7280709" y="2639922"/>
            <a:ext cx="2016760" cy="341632"/>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044" name="Shape 1044"/>
          <p:cNvSpPr txBox="1">
            <a:spLocks noGrp="1"/>
          </p:cNvSpPr>
          <p:nvPr>
            <p:ph type="body" idx="4"/>
          </p:nvPr>
        </p:nvSpPr>
        <p:spPr>
          <a:xfrm>
            <a:off x="7280709" y="3344607"/>
            <a:ext cx="2016760" cy="341632"/>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045" name="Shape 1045"/>
          <p:cNvSpPr txBox="1">
            <a:spLocks noGrp="1"/>
          </p:cNvSpPr>
          <p:nvPr>
            <p:ph type="body" idx="5"/>
          </p:nvPr>
        </p:nvSpPr>
        <p:spPr>
          <a:xfrm>
            <a:off x="7280709" y="4017006"/>
            <a:ext cx="2016760" cy="341632"/>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046" name="Shape 1046"/>
          <p:cNvSpPr txBox="1">
            <a:spLocks noGrp="1"/>
          </p:cNvSpPr>
          <p:nvPr>
            <p:ph type="body" idx="6"/>
          </p:nvPr>
        </p:nvSpPr>
        <p:spPr>
          <a:xfrm>
            <a:off x="7280709" y="4675804"/>
            <a:ext cx="2016760" cy="341632"/>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内容页­_1">
  <p:cSld name="内容页­_1">
    <p:bg>
      <p:bgPr>
        <a:solidFill>
          <a:srgbClr val="3F3F3F"/>
        </a:solidFill>
        <a:effectLst/>
      </p:bgPr>
    </p:bg>
    <p:spTree>
      <p:nvGrpSpPr>
        <p:cNvPr id="1" name="Shape 1047"/>
        <p:cNvGrpSpPr/>
        <p:nvPr/>
      </p:nvGrpSpPr>
      <p:grpSpPr>
        <a:xfrm>
          <a:off x="0" y="0"/>
          <a:ext cx="0" cy="0"/>
          <a:chOff x="0" y="0"/>
          <a:chExt cx="0" cy="0"/>
        </a:xfrm>
      </p:grpSpPr>
      <p:pic>
        <p:nvPicPr>
          <p:cNvPr id="1048" name="Shape 1048"/>
          <p:cNvPicPr preferRelativeResize="0"/>
          <p:nvPr/>
        </p:nvPicPr>
        <p:blipFill rotWithShape="1">
          <a:blip r:embed="rId2">
            <a:alphaModFix/>
          </a:blip>
          <a:srcRect l="2266" t="29452" r="25121" b="10678"/>
          <a:stretch/>
        </p:blipFill>
        <p:spPr>
          <a:xfrm>
            <a:off x="9152467" y="-1"/>
            <a:ext cx="3039533" cy="3132667"/>
          </a:xfrm>
          <a:prstGeom prst="rect">
            <a:avLst/>
          </a:prstGeom>
          <a:noFill/>
          <a:ln>
            <a:noFill/>
          </a:ln>
        </p:spPr>
      </p:pic>
      <p:sp>
        <p:nvSpPr>
          <p:cNvPr id="1049" name="Shape 1049"/>
          <p:cNvSpPr/>
          <p:nvPr/>
        </p:nvSpPr>
        <p:spPr>
          <a:xfrm>
            <a:off x="762000" y="0"/>
            <a:ext cx="5079999" cy="54186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050" name="Shape 1050"/>
          <p:cNvSpPr txBox="1">
            <a:spLocks noGrp="1"/>
          </p:cNvSpPr>
          <p:nvPr>
            <p:ph type="body" idx="1"/>
          </p:nvPr>
        </p:nvSpPr>
        <p:spPr>
          <a:xfrm>
            <a:off x="833967" y="40216"/>
            <a:ext cx="3424766" cy="46143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5" r:id="rId6"/>
    <p:sldLayoutId id="2147483656" r:id="rId7"/>
    <p:sldLayoutId id="2147483657" r:id="rId8"/>
    <p:sldLayoutId id="2147483658" r:id="rId9"/>
    <p:sldLayoutId id="2147483659" r:id="rId10"/>
    <p:sldLayoutId id="2147483660" r:id="rId11"/>
    <p:sldLayoutId id="2147483663" r:id="rId12"/>
  </p:sldLayoutIdLst>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14.png"/><Relationship Id="rId7" Type="http://schemas.openxmlformats.org/officeDocument/2006/relationships/image" Target="../media/image17.emf"/><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customXml" Target="../ink/ink5.xml"/><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18.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8.emf"/><Relationship Id="rId3" Type="http://schemas.openxmlformats.org/officeDocument/2006/relationships/hyperlink" Target="http://cseweb.ucsd.edu/~jmcauley/" TargetMode="External"/><Relationship Id="rId7" Type="http://schemas.openxmlformats.org/officeDocument/2006/relationships/image" Target="../media/image5.emf"/><Relationship Id="rId12" Type="http://schemas.openxmlformats.org/officeDocument/2006/relationships/customXml" Target="../ink/ink4.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customXml" Target="../ink/ink1.xml"/><Relationship Id="rId11" Type="http://schemas.openxmlformats.org/officeDocument/2006/relationships/image" Target="../media/image7.emf"/><Relationship Id="rId5" Type="http://schemas.openxmlformats.org/officeDocument/2006/relationships/image" Target="../media/image4.png"/><Relationship Id="rId10" Type="http://schemas.openxmlformats.org/officeDocument/2006/relationships/customXml" Target="../ink/ink3.xml"/><Relationship Id="rId4" Type="http://schemas.openxmlformats.org/officeDocument/2006/relationships/hyperlink" Target="http://jmcauley.ucsd.edu/data/amazon/" TargetMode="External"/><Relationship Id="rId9" Type="http://schemas.openxmlformats.org/officeDocument/2006/relationships/image" Target="../media/image6.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Shape 1060"/>
          <p:cNvSpPr txBox="1">
            <a:spLocks noGrp="1"/>
          </p:cNvSpPr>
          <p:nvPr>
            <p:ph type="body" idx="1"/>
          </p:nvPr>
        </p:nvSpPr>
        <p:spPr>
          <a:xfrm>
            <a:off x="2548349" y="2380032"/>
            <a:ext cx="7095300" cy="1312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1800"/>
              </a:spcBef>
              <a:spcAft>
                <a:spcPts val="0"/>
              </a:spcAft>
              <a:buClr>
                <a:schemeClr val="dk1"/>
              </a:buClr>
              <a:buSzPts val="1100"/>
              <a:buFont typeface="Arial"/>
              <a:buNone/>
            </a:pPr>
            <a:r>
              <a:rPr lang="zh-CN" sz="4400" b="1" dirty="0">
                <a:latin typeface="+mj-lt"/>
                <a:ea typeface="Arial"/>
                <a:cs typeface="Arial"/>
                <a:sym typeface="Arial"/>
              </a:rPr>
              <a:t>Predicting Helpfulness of Amazon Product Reviews</a:t>
            </a:r>
            <a:endParaRPr sz="4400" dirty="0">
              <a:latin typeface="+mj-lt"/>
              <a:ea typeface="Arial"/>
              <a:cs typeface="Arial"/>
              <a:sym typeface="Arial"/>
            </a:endParaRPr>
          </a:p>
          <a:p>
            <a:pPr marL="0" marR="0" lvl="0" indent="0" algn="ctr" rtl="0">
              <a:lnSpc>
                <a:spcPct val="90000"/>
              </a:lnSpc>
              <a:spcBef>
                <a:spcPts val="600"/>
              </a:spcBef>
              <a:spcAft>
                <a:spcPts val="0"/>
              </a:spcAft>
              <a:buClr>
                <a:srgbClr val="262626"/>
              </a:buClr>
              <a:buSzPts val="4800"/>
              <a:buFont typeface="Arial"/>
              <a:buNone/>
            </a:pPr>
            <a:endParaRPr sz="4400" b="1" dirty="0">
              <a:solidFill>
                <a:srgbClr val="262626"/>
              </a:solidFill>
              <a:latin typeface="+mj-lt"/>
              <a:ea typeface="Arial"/>
              <a:cs typeface="Arial"/>
              <a:sym typeface="Arial"/>
            </a:endParaRPr>
          </a:p>
        </p:txBody>
      </p:sp>
      <p:sp>
        <p:nvSpPr>
          <p:cNvPr id="1061" name="Shape 1061"/>
          <p:cNvSpPr txBox="1">
            <a:spLocks noGrp="1"/>
          </p:cNvSpPr>
          <p:nvPr>
            <p:ph type="body" idx="2"/>
          </p:nvPr>
        </p:nvSpPr>
        <p:spPr>
          <a:xfrm>
            <a:off x="3704299" y="4477968"/>
            <a:ext cx="4783401" cy="3057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lt1"/>
              </a:buClr>
              <a:buSzPts val="1600"/>
              <a:buFont typeface="Arial"/>
              <a:buNone/>
            </a:pPr>
            <a:r>
              <a:rPr lang="zh-CN" sz="2000" b="1" dirty="0"/>
              <a:t>Fan Zhang</a:t>
            </a:r>
            <a:r>
              <a:rPr lang="en-US" altLang="zh-CN" sz="2000" b="1" dirty="0"/>
              <a:t>(Fanny)</a:t>
            </a:r>
            <a:r>
              <a:rPr lang="zh-CN" sz="2000" b="1" dirty="0"/>
              <a:t> &amp; </a:t>
            </a:r>
            <a:endParaRPr lang="en-US" altLang="zh-CN" sz="2000" b="1" dirty="0"/>
          </a:p>
          <a:p>
            <a:pPr marL="0" marR="0" lvl="0" indent="0" algn="ctr" rtl="0">
              <a:lnSpc>
                <a:spcPct val="90000"/>
              </a:lnSpc>
              <a:spcBef>
                <a:spcPts val="0"/>
              </a:spcBef>
              <a:spcAft>
                <a:spcPts val="0"/>
              </a:spcAft>
              <a:buClr>
                <a:schemeClr val="lt1"/>
              </a:buClr>
              <a:buSzPts val="1600"/>
              <a:buFont typeface="Arial"/>
              <a:buNone/>
            </a:pPr>
            <a:r>
              <a:rPr lang="zh-CN" sz="2000" b="1" dirty="0"/>
              <a:t>Yueying Zhang</a:t>
            </a:r>
            <a:r>
              <a:rPr lang="en-US" altLang="zh-CN" sz="2000" b="1" dirty="0"/>
              <a:t>(Sharon)</a:t>
            </a:r>
            <a:endParaRPr sz="2000" b="1" dirty="0"/>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hape 1497">
            <a:extLst>
              <a:ext uri="{FF2B5EF4-FFF2-40B4-BE49-F238E27FC236}">
                <a16:creationId xmlns:a16="http://schemas.microsoft.com/office/drawing/2014/main" id="{220364BC-97EB-4D75-BB6A-606BCDF40DA1}"/>
              </a:ext>
            </a:extLst>
          </p:cNvPr>
          <p:cNvSpPr txBox="1">
            <a:spLocks/>
          </p:cNvSpPr>
          <p:nvPr/>
        </p:nvSpPr>
        <p:spPr>
          <a:xfrm>
            <a:off x="698039" y="51718"/>
            <a:ext cx="4873329" cy="46511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accent1"/>
              </a:buClr>
              <a:buSzPts val="2400"/>
            </a:pPr>
            <a:r>
              <a:rPr lang="en-US" altLang="zh-CN" sz="2400" b="1" dirty="0">
                <a:solidFill>
                  <a:schemeClr val="accent1"/>
                </a:solidFill>
                <a:latin typeface="Century Gothic"/>
                <a:ea typeface="Century Gothic"/>
                <a:cs typeface="Century Gothic"/>
                <a:sym typeface="Century Gothic"/>
              </a:rPr>
              <a:t>Part 4.1 Feature Extraction</a:t>
            </a:r>
            <a:endParaRPr lang="en-US" dirty="0"/>
          </a:p>
        </p:txBody>
      </p:sp>
      <p:sp>
        <p:nvSpPr>
          <p:cNvPr id="21" name="Shape 1170">
            <a:extLst>
              <a:ext uri="{FF2B5EF4-FFF2-40B4-BE49-F238E27FC236}">
                <a16:creationId xmlns:a16="http://schemas.microsoft.com/office/drawing/2014/main" id="{C865F559-C0C5-4EED-8997-9158DE547DF4}"/>
              </a:ext>
            </a:extLst>
          </p:cNvPr>
          <p:cNvSpPr/>
          <p:nvPr/>
        </p:nvSpPr>
        <p:spPr>
          <a:xfrm>
            <a:off x="654696" y="909163"/>
            <a:ext cx="5593704" cy="4116420"/>
          </a:xfrm>
          <a:prstGeom prst="rect">
            <a:avLst/>
          </a:prstGeom>
          <a:noFill/>
          <a:ln>
            <a:noFill/>
          </a:ln>
        </p:spPr>
        <p:txBody>
          <a:bodyPr spcFirstLastPara="1" wrap="square" lIns="91425" tIns="45700" rIns="91425" bIns="45700" anchor="t" anchorCtr="0">
            <a:noAutofit/>
          </a:bodyPr>
          <a:lstStyle/>
          <a:p>
            <a:pPr marR="0" lvl="0" algn="just" rtl="0">
              <a:spcBef>
                <a:spcPts val="0"/>
              </a:spcBef>
              <a:spcAft>
                <a:spcPts val="0"/>
              </a:spcAft>
            </a:pPr>
            <a:r>
              <a:rPr lang="en-US" altLang="zh-CN" sz="2800" b="1" dirty="0">
                <a:latin typeface="+mj-lt"/>
              </a:rPr>
              <a:t>Text Structure features</a:t>
            </a:r>
            <a:r>
              <a:rPr lang="zh-CN" altLang="en-US" sz="2800" dirty="0">
                <a:latin typeface="+mj-lt"/>
              </a:rPr>
              <a:t>：</a:t>
            </a:r>
            <a:endParaRPr lang="en-US" altLang="zh-CN" sz="2800" dirty="0">
              <a:latin typeface="+mj-lt"/>
            </a:endParaRPr>
          </a:p>
          <a:p>
            <a:pPr marL="342900" lvl="0" indent="-342900">
              <a:lnSpc>
                <a:spcPct val="150000"/>
              </a:lnSpc>
              <a:buFont typeface="Arial" panose="020B0604020202020204" pitchFamily="34" charset="0"/>
              <a:buChar char="•"/>
            </a:pPr>
            <a:r>
              <a:rPr lang="en-US" altLang="zh-CN" sz="2400" dirty="0">
                <a:solidFill>
                  <a:schemeClr val="tx1">
                    <a:lumMod val="85000"/>
                    <a:lumOff val="15000"/>
                  </a:schemeClr>
                </a:solidFill>
              </a:rPr>
              <a:t># of</a:t>
            </a:r>
            <a:r>
              <a:rPr lang="zh-CN" altLang="en-US" sz="2400" dirty="0">
                <a:solidFill>
                  <a:schemeClr val="tx1">
                    <a:lumMod val="85000"/>
                    <a:lumOff val="15000"/>
                  </a:schemeClr>
                </a:solidFill>
              </a:rPr>
              <a:t> </a:t>
            </a:r>
            <a:r>
              <a:rPr lang="en-US" altLang="zh-CN" sz="2400" dirty="0">
                <a:solidFill>
                  <a:schemeClr val="tx1">
                    <a:lumMod val="85000"/>
                    <a:lumOff val="15000"/>
                  </a:schemeClr>
                </a:solidFill>
              </a:rPr>
              <a:t>characters</a:t>
            </a:r>
          </a:p>
          <a:p>
            <a:pPr marL="342900" indent="-342900">
              <a:lnSpc>
                <a:spcPct val="150000"/>
              </a:lnSpc>
              <a:buFont typeface="Arial" panose="020B0604020202020204" pitchFamily="34" charset="0"/>
              <a:buChar char="•"/>
            </a:pPr>
            <a:r>
              <a:rPr lang="en-US" altLang="zh-CN" sz="2400" dirty="0">
                <a:solidFill>
                  <a:schemeClr val="tx1">
                    <a:lumMod val="85000"/>
                    <a:lumOff val="15000"/>
                  </a:schemeClr>
                </a:solidFill>
              </a:rPr>
              <a:t># of words</a:t>
            </a:r>
          </a:p>
          <a:p>
            <a:pPr marL="342900" lvl="0" indent="-342900">
              <a:lnSpc>
                <a:spcPct val="150000"/>
              </a:lnSpc>
              <a:buFont typeface="Arial" panose="020B0604020202020204" pitchFamily="34" charset="0"/>
              <a:buChar char="•"/>
            </a:pPr>
            <a:r>
              <a:rPr lang="en-US" altLang="zh-CN" sz="2400" dirty="0">
                <a:solidFill>
                  <a:schemeClr val="tx1">
                    <a:lumMod val="85000"/>
                    <a:lumOff val="15000"/>
                  </a:schemeClr>
                </a:solidFill>
              </a:rPr>
              <a:t># of sentences</a:t>
            </a:r>
            <a:endParaRPr lang="en-US" altLang="zh-CN" sz="2400" b="1" baseline="-25000" dirty="0">
              <a:solidFill>
                <a:schemeClr val="tx1">
                  <a:lumMod val="85000"/>
                  <a:lumOff val="15000"/>
                </a:schemeClr>
              </a:solidFill>
            </a:endParaRPr>
          </a:p>
          <a:p>
            <a:pPr marL="342900" lvl="0" indent="-342900">
              <a:buFont typeface="Arial" panose="020B0604020202020204" pitchFamily="34" charset="0"/>
              <a:buChar char="•"/>
            </a:pPr>
            <a:r>
              <a:rPr lang="en-US" altLang="zh-CN" sz="2400" dirty="0">
                <a:solidFill>
                  <a:schemeClr val="tx1">
                    <a:lumMod val="85000"/>
                    <a:lumOff val="15000"/>
                  </a:schemeClr>
                </a:solidFill>
              </a:rPr>
              <a:t>Automated Readability Index (</a:t>
            </a:r>
            <a:r>
              <a:rPr lang="en-US" altLang="zh-CN" sz="2400" b="1" dirty="0">
                <a:solidFill>
                  <a:schemeClr val="tx1">
                    <a:lumMod val="85000"/>
                    <a:lumOff val="15000"/>
                  </a:schemeClr>
                </a:solidFill>
              </a:rPr>
              <a:t>ARI</a:t>
            </a:r>
            <a:r>
              <a:rPr lang="en-US" altLang="zh-CN" sz="2400" dirty="0">
                <a:solidFill>
                  <a:schemeClr val="tx1">
                    <a:lumMod val="85000"/>
                    <a:lumOff val="15000"/>
                  </a:schemeClr>
                </a:solidFill>
              </a:rPr>
              <a:t>) </a:t>
            </a:r>
          </a:p>
          <a:p>
            <a:pPr lvl="1"/>
            <a:r>
              <a:rPr lang="en-US" altLang="zh-CN" sz="2000" dirty="0">
                <a:solidFill>
                  <a:schemeClr val="tx1">
                    <a:lumMod val="85000"/>
                    <a:lumOff val="15000"/>
                  </a:schemeClr>
                </a:solidFill>
              </a:rPr>
              <a:t>     </a:t>
            </a:r>
          </a:p>
        </p:txBody>
      </p:sp>
      <p:pic>
        <p:nvPicPr>
          <p:cNvPr id="3" name="图片 2">
            <a:extLst>
              <a:ext uri="{FF2B5EF4-FFF2-40B4-BE49-F238E27FC236}">
                <a16:creationId xmlns:a16="http://schemas.microsoft.com/office/drawing/2014/main" id="{FC87D9B9-3EEA-4C24-82F4-A684B63652E3}"/>
              </a:ext>
            </a:extLst>
          </p:cNvPr>
          <p:cNvPicPr>
            <a:picLocks noChangeAspect="1"/>
          </p:cNvPicPr>
          <p:nvPr/>
        </p:nvPicPr>
        <p:blipFill>
          <a:blip r:embed="rId3"/>
          <a:stretch>
            <a:fillRect/>
          </a:stretch>
        </p:blipFill>
        <p:spPr>
          <a:xfrm>
            <a:off x="5997403" y="909163"/>
            <a:ext cx="5804349" cy="5386885"/>
          </a:xfrm>
          <a:prstGeom prst="rect">
            <a:avLst/>
          </a:prstGeom>
        </p:spPr>
      </p:pic>
      <p:pic>
        <p:nvPicPr>
          <p:cNvPr id="5" name="图片 4">
            <a:extLst>
              <a:ext uri="{FF2B5EF4-FFF2-40B4-BE49-F238E27FC236}">
                <a16:creationId xmlns:a16="http://schemas.microsoft.com/office/drawing/2014/main" id="{63D09A02-73B9-43EE-85FA-8A34C98282CE}"/>
              </a:ext>
            </a:extLst>
          </p:cNvPr>
          <p:cNvPicPr>
            <a:picLocks noChangeAspect="1"/>
          </p:cNvPicPr>
          <p:nvPr/>
        </p:nvPicPr>
        <p:blipFill>
          <a:blip r:embed="rId4"/>
          <a:stretch>
            <a:fillRect/>
          </a:stretch>
        </p:blipFill>
        <p:spPr>
          <a:xfrm>
            <a:off x="817569" y="3429000"/>
            <a:ext cx="5016961" cy="737049"/>
          </a:xfrm>
          <a:prstGeom prst="rect">
            <a:avLst/>
          </a:prstGeom>
        </p:spPr>
      </p:pic>
    </p:spTree>
    <p:extLst>
      <p:ext uri="{BB962C8B-B14F-4D97-AF65-F5344CB8AC3E}">
        <p14:creationId xmlns:p14="http://schemas.microsoft.com/office/powerpoint/2010/main" val="2535083286"/>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hape 1497">
            <a:extLst>
              <a:ext uri="{FF2B5EF4-FFF2-40B4-BE49-F238E27FC236}">
                <a16:creationId xmlns:a16="http://schemas.microsoft.com/office/drawing/2014/main" id="{220364BC-97EB-4D75-BB6A-606BCDF40DA1}"/>
              </a:ext>
            </a:extLst>
          </p:cNvPr>
          <p:cNvSpPr txBox="1">
            <a:spLocks/>
          </p:cNvSpPr>
          <p:nvPr/>
        </p:nvSpPr>
        <p:spPr>
          <a:xfrm>
            <a:off x="698039" y="51718"/>
            <a:ext cx="4873329" cy="46511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accent1"/>
              </a:buClr>
              <a:buSzPts val="2400"/>
            </a:pPr>
            <a:r>
              <a:rPr lang="en-US" altLang="zh-CN" sz="2400" b="1" dirty="0">
                <a:solidFill>
                  <a:schemeClr val="accent1"/>
                </a:solidFill>
                <a:latin typeface="Century Gothic"/>
                <a:ea typeface="Century Gothic"/>
                <a:cs typeface="Century Gothic"/>
                <a:sym typeface="Century Gothic"/>
              </a:rPr>
              <a:t>Part 4.1 Feature Extraction</a:t>
            </a:r>
            <a:endParaRPr lang="en-US" dirty="0"/>
          </a:p>
        </p:txBody>
      </p:sp>
      <p:sp>
        <p:nvSpPr>
          <p:cNvPr id="21" name="Shape 1170">
            <a:extLst>
              <a:ext uri="{FF2B5EF4-FFF2-40B4-BE49-F238E27FC236}">
                <a16:creationId xmlns:a16="http://schemas.microsoft.com/office/drawing/2014/main" id="{C865F559-C0C5-4EED-8997-9158DE547DF4}"/>
              </a:ext>
            </a:extLst>
          </p:cNvPr>
          <p:cNvSpPr/>
          <p:nvPr/>
        </p:nvSpPr>
        <p:spPr>
          <a:xfrm>
            <a:off x="654696" y="909163"/>
            <a:ext cx="5342707" cy="4116420"/>
          </a:xfrm>
          <a:prstGeom prst="rect">
            <a:avLst/>
          </a:prstGeom>
          <a:noFill/>
          <a:ln>
            <a:noFill/>
          </a:ln>
        </p:spPr>
        <p:txBody>
          <a:bodyPr spcFirstLastPara="1" wrap="square" lIns="91425" tIns="45700" rIns="91425" bIns="45700" anchor="t" anchorCtr="0">
            <a:noAutofit/>
          </a:bodyPr>
          <a:lstStyle/>
          <a:p>
            <a:pPr algn="just"/>
            <a:r>
              <a:rPr lang="en-US" altLang="zh-CN" sz="2800" b="1" dirty="0">
                <a:solidFill>
                  <a:schemeClr val="tx1">
                    <a:lumMod val="85000"/>
                    <a:lumOff val="15000"/>
                  </a:schemeClr>
                </a:solidFill>
                <a:cs typeface="+mn-ea"/>
                <a:sym typeface="+mn-lt"/>
              </a:rPr>
              <a:t>Word Features</a:t>
            </a:r>
            <a:r>
              <a:rPr lang="zh-CN" altLang="en-US" sz="2800" b="1" dirty="0">
                <a:solidFill>
                  <a:schemeClr val="tx1">
                    <a:lumMod val="85000"/>
                    <a:lumOff val="15000"/>
                  </a:schemeClr>
                </a:solidFill>
                <a:latin typeface="+mj-lt"/>
              </a:rPr>
              <a:t>：</a:t>
            </a:r>
            <a:endParaRPr lang="en-US" altLang="zh-CN" sz="2800" b="1" dirty="0">
              <a:solidFill>
                <a:schemeClr val="tx1">
                  <a:lumMod val="85000"/>
                  <a:lumOff val="15000"/>
                </a:schemeClr>
              </a:solidFill>
              <a:latin typeface="+mj-lt"/>
            </a:endParaRPr>
          </a:p>
          <a:p>
            <a:pPr marL="342900" indent="-342900">
              <a:lnSpc>
                <a:spcPct val="150000"/>
              </a:lnSpc>
              <a:buFont typeface="Arial" panose="020B0604020202020204" pitchFamily="34" charset="0"/>
              <a:buChar char="•"/>
            </a:pPr>
            <a:r>
              <a:rPr lang="en-US" altLang="zh-CN" sz="2400" dirty="0">
                <a:solidFill>
                  <a:schemeClr val="tx1">
                    <a:lumMod val="85000"/>
                    <a:lumOff val="15000"/>
                  </a:schemeClr>
                </a:solidFill>
              </a:rPr>
              <a:t>Remove all punctuation</a:t>
            </a:r>
          </a:p>
          <a:p>
            <a:pPr marL="342900" indent="-342900">
              <a:lnSpc>
                <a:spcPct val="150000"/>
              </a:lnSpc>
              <a:buFont typeface="Arial" panose="020B0604020202020204" pitchFamily="34" charset="0"/>
              <a:buChar char="•"/>
            </a:pPr>
            <a:r>
              <a:rPr lang="en-US" altLang="zh-CN" sz="2400" dirty="0">
                <a:solidFill>
                  <a:schemeClr val="tx1">
                    <a:lumMod val="85000"/>
                    <a:lumOff val="15000"/>
                  </a:schemeClr>
                </a:solidFill>
              </a:rPr>
              <a:t>Remove all </a:t>
            </a:r>
            <a:r>
              <a:rPr lang="en-US" altLang="zh-CN" sz="2400" dirty="0" err="1">
                <a:solidFill>
                  <a:schemeClr val="tx1">
                    <a:lumMod val="85000"/>
                    <a:lumOff val="15000"/>
                  </a:schemeClr>
                </a:solidFill>
              </a:rPr>
              <a:t>stopwords</a:t>
            </a:r>
            <a:endParaRPr lang="en-US" altLang="zh-CN" sz="2400" dirty="0">
              <a:solidFill>
                <a:schemeClr val="tx1">
                  <a:lumMod val="85000"/>
                  <a:lumOff val="15000"/>
                </a:schemeClr>
              </a:solidFill>
            </a:endParaRPr>
          </a:p>
          <a:p>
            <a:pPr marL="342900" indent="-342900">
              <a:lnSpc>
                <a:spcPct val="150000"/>
              </a:lnSpc>
              <a:buFont typeface="Arial" panose="020B0604020202020204" pitchFamily="34" charset="0"/>
              <a:buChar char="•"/>
            </a:pPr>
            <a:r>
              <a:rPr lang="en-US" altLang="zh-CN" sz="2400" dirty="0">
                <a:solidFill>
                  <a:schemeClr val="tx1">
                    <a:lumMod val="85000"/>
                    <a:lumOff val="15000"/>
                  </a:schemeClr>
                </a:solidFill>
              </a:rPr>
              <a:t>Tokenize strings</a:t>
            </a:r>
          </a:p>
          <a:p>
            <a:pPr marL="342900" indent="-342900">
              <a:lnSpc>
                <a:spcPct val="150000"/>
              </a:lnSpc>
              <a:buFont typeface="Arial" panose="020B0604020202020204" pitchFamily="34" charset="0"/>
              <a:buChar char="•"/>
            </a:pPr>
            <a:r>
              <a:rPr lang="en-US" altLang="zh-CN" sz="2400" dirty="0">
                <a:solidFill>
                  <a:schemeClr val="tx1">
                    <a:lumMod val="85000"/>
                    <a:lumOff val="15000"/>
                  </a:schemeClr>
                </a:solidFill>
              </a:rPr>
              <a:t>Decapitalize words</a:t>
            </a:r>
          </a:p>
          <a:p>
            <a:pPr marL="342900" indent="-342900">
              <a:lnSpc>
                <a:spcPct val="150000"/>
              </a:lnSpc>
              <a:buFont typeface="Arial" panose="020B0604020202020204" pitchFamily="34" charset="0"/>
              <a:buChar char="•"/>
            </a:pPr>
            <a:r>
              <a:rPr lang="en-US" altLang="zh-CN" sz="2400" b="1" dirty="0">
                <a:solidFill>
                  <a:schemeClr val="tx1">
                    <a:lumMod val="85000"/>
                    <a:lumOff val="15000"/>
                  </a:schemeClr>
                </a:solidFill>
              </a:rPr>
              <a:t>Lemmatize words</a:t>
            </a:r>
          </a:p>
        </p:txBody>
      </p:sp>
      <p:pic>
        <p:nvPicPr>
          <p:cNvPr id="2" name="图片 1">
            <a:extLst>
              <a:ext uri="{FF2B5EF4-FFF2-40B4-BE49-F238E27FC236}">
                <a16:creationId xmlns:a16="http://schemas.microsoft.com/office/drawing/2014/main" id="{0CE1FC86-4A4D-4E0E-8CA5-D94749997BBA}"/>
              </a:ext>
            </a:extLst>
          </p:cNvPr>
          <p:cNvPicPr>
            <a:picLocks noChangeAspect="1"/>
          </p:cNvPicPr>
          <p:nvPr/>
        </p:nvPicPr>
        <p:blipFill rotWithShape="1">
          <a:blip r:embed="rId3"/>
          <a:srcRect r="1978"/>
          <a:stretch/>
        </p:blipFill>
        <p:spPr>
          <a:xfrm>
            <a:off x="4693591" y="909163"/>
            <a:ext cx="6843713" cy="3590925"/>
          </a:xfrm>
          <a:prstGeom prst="rect">
            <a:avLst/>
          </a:prstGeom>
        </p:spPr>
      </p:pic>
    </p:spTree>
    <p:extLst>
      <p:ext uri="{BB962C8B-B14F-4D97-AF65-F5344CB8AC3E}">
        <p14:creationId xmlns:p14="http://schemas.microsoft.com/office/powerpoint/2010/main" val="3640762822"/>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hape 1497">
            <a:extLst>
              <a:ext uri="{FF2B5EF4-FFF2-40B4-BE49-F238E27FC236}">
                <a16:creationId xmlns:a16="http://schemas.microsoft.com/office/drawing/2014/main" id="{220364BC-97EB-4D75-BB6A-606BCDF40DA1}"/>
              </a:ext>
            </a:extLst>
          </p:cNvPr>
          <p:cNvSpPr txBox="1">
            <a:spLocks/>
          </p:cNvSpPr>
          <p:nvPr/>
        </p:nvSpPr>
        <p:spPr>
          <a:xfrm>
            <a:off x="698039" y="51718"/>
            <a:ext cx="4873329" cy="46511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accent1"/>
              </a:buClr>
              <a:buSzPts val="2400"/>
            </a:pPr>
            <a:r>
              <a:rPr lang="en-US" altLang="zh-CN" sz="2400" b="1" dirty="0">
                <a:solidFill>
                  <a:schemeClr val="accent1"/>
                </a:solidFill>
                <a:latin typeface="Century Gothic"/>
                <a:ea typeface="Century Gothic"/>
                <a:cs typeface="Century Gothic"/>
                <a:sym typeface="Century Gothic"/>
              </a:rPr>
              <a:t>Part 4.1 Feature Extraction</a:t>
            </a:r>
            <a:endParaRPr lang="en-US" dirty="0"/>
          </a:p>
        </p:txBody>
      </p:sp>
      <p:sp>
        <p:nvSpPr>
          <p:cNvPr id="21" name="Shape 1170">
            <a:extLst>
              <a:ext uri="{FF2B5EF4-FFF2-40B4-BE49-F238E27FC236}">
                <a16:creationId xmlns:a16="http://schemas.microsoft.com/office/drawing/2014/main" id="{C865F559-C0C5-4EED-8997-9158DE547DF4}"/>
              </a:ext>
            </a:extLst>
          </p:cNvPr>
          <p:cNvSpPr/>
          <p:nvPr/>
        </p:nvSpPr>
        <p:spPr>
          <a:xfrm>
            <a:off x="654696" y="909163"/>
            <a:ext cx="5342707" cy="4116420"/>
          </a:xfrm>
          <a:prstGeom prst="rect">
            <a:avLst/>
          </a:prstGeom>
          <a:noFill/>
          <a:ln>
            <a:noFill/>
          </a:ln>
        </p:spPr>
        <p:txBody>
          <a:bodyPr spcFirstLastPara="1" wrap="square" lIns="91425" tIns="45700" rIns="91425" bIns="45700" anchor="t" anchorCtr="0">
            <a:noAutofit/>
          </a:bodyPr>
          <a:lstStyle/>
          <a:p>
            <a:pPr algn="just"/>
            <a:r>
              <a:rPr lang="en-US" altLang="zh-CN" sz="2800" b="1" dirty="0">
                <a:solidFill>
                  <a:schemeClr val="tx1">
                    <a:lumMod val="85000"/>
                    <a:lumOff val="15000"/>
                  </a:schemeClr>
                </a:solidFill>
                <a:cs typeface="+mn-ea"/>
                <a:sym typeface="+mn-lt"/>
              </a:rPr>
              <a:t>Sentiment Features</a:t>
            </a:r>
            <a:r>
              <a:rPr lang="zh-CN" altLang="en-US" sz="2800" b="1" dirty="0">
                <a:solidFill>
                  <a:schemeClr val="tx1">
                    <a:lumMod val="85000"/>
                    <a:lumOff val="15000"/>
                  </a:schemeClr>
                </a:solidFill>
                <a:latin typeface="+mj-lt"/>
              </a:rPr>
              <a:t>：</a:t>
            </a:r>
            <a:endParaRPr lang="en-US" altLang="zh-CN" sz="2800" b="1" dirty="0">
              <a:solidFill>
                <a:schemeClr val="tx1">
                  <a:lumMod val="85000"/>
                  <a:lumOff val="15000"/>
                </a:schemeClr>
              </a:solidFill>
              <a:latin typeface="+mj-lt"/>
            </a:endParaRPr>
          </a:p>
          <a:p>
            <a:pPr marL="342900" indent="-342900">
              <a:lnSpc>
                <a:spcPct val="150000"/>
              </a:lnSpc>
              <a:buFont typeface="Arial" panose="020B0604020202020204" pitchFamily="34" charset="0"/>
              <a:buChar char="•"/>
            </a:pPr>
            <a:r>
              <a:rPr lang="en-US" altLang="zh-CN" sz="2400" dirty="0">
                <a:solidFill>
                  <a:schemeClr val="tx1">
                    <a:lumMod val="85000"/>
                    <a:lumOff val="15000"/>
                  </a:schemeClr>
                </a:solidFill>
              </a:rPr>
              <a:t>Check if </a:t>
            </a:r>
            <a:r>
              <a:rPr lang="en-US" altLang="zh-CN" sz="2400" b="1" dirty="0">
                <a:solidFill>
                  <a:schemeClr val="tx1">
                    <a:lumMod val="85000"/>
                    <a:lumOff val="15000"/>
                  </a:schemeClr>
                </a:solidFill>
              </a:rPr>
              <a:t>!</a:t>
            </a:r>
            <a:r>
              <a:rPr lang="en-US" altLang="zh-CN" sz="2400" dirty="0">
                <a:solidFill>
                  <a:schemeClr val="tx1">
                    <a:lumMod val="85000"/>
                    <a:lumOff val="15000"/>
                  </a:schemeClr>
                </a:solidFill>
              </a:rPr>
              <a:t> In text</a:t>
            </a:r>
          </a:p>
          <a:p>
            <a:pPr marL="342900" indent="-342900">
              <a:lnSpc>
                <a:spcPct val="150000"/>
              </a:lnSpc>
              <a:buFont typeface="Arial" panose="020B0604020202020204" pitchFamily="34" charset="0"/>
              <a:buChar char="•"/>
            </a:pPr>
            <a:r>
              <a:rPr lang="en-US" altLang="zh-CN" sz="2400" dirty="0">
                <a:solidFill>
                  <a:schemeClr val="tx1">
                    <a:lumMod val="85000"/>
                    <a:lumOff val="15000"/>
                  </a:schemeClr>
                </a:solidFill>
              </a:rPr>
              <a:t>Check if </a:t>
            </a:r>
            <a:r>
              <a:rPr lang="en-US" altLang="zh-CN" sz="2400" b="1" dirty="0">
                <a:solidFill>
                  <a:schemeClr val="tx1">
                    <a:lumMod val="85000"/>
                    <a:lumOff val="15000"/>
                  </a:schemeClr>
                </a:solidFill>
              </a:rPr>
              <a:t>?</a:t>
            </a:r>
            <a:r>
              <a:rPr lang="en-US" altLang="zh-CN" sz="2400" dirty="0">
                <a:solidFill>
                  <a:schemeClr val="tx1">
                    <a:lumMod val="85000"/>
                    <a:lumOff val="15000"/>
                  </a:schemeClr>
                </a:solidFill>
              </a:rPr>
              <a:t> In text</a:t>
            </a:r>
          </a:p>
          <a:p>
            <a:pPr marL="342900" indent="-342900">
              <a:lnSpc>
                <a:spcPct val="150000"/>
              </a:lnSpc>
              <a:buFont typeface="Arial" panose="020B0604020202020204" pitchFamily="34" charset="0"/>
              <a:buChar char="•"/>
            </a:pPr>
            <a:r>
              <a:rPr lang="en-US" altLang="zh-CN" sz="2400" dirty="0">
                <a:solidFill>
                  <a:schemeClr val="tx1">
                    <a:lumMod val="85000"/>
                    <a:lumOff val="15000"/>
                  </a:schemeClr>
                </a:solidFill>
              </a:rPr>
              <a:t>Check </a:t>
            </a:r>
            <a:r>
              <a:rPr lang="en-US" altLang="zh-CN" sz="2400" b="1" dirty="0">
                <a:solidFill>
                  <a:schemeClr val="tx1">
                    <a:lumMod val="85000"/>
                    <a:lumOff val="15000"/>
                  </a:schemeClr>
                </a:solidFill>
              </a:rPr>
              <a:t>CAPITALIZED WORDS</a:t>
            </a:r>
          </a:p>
        </p:txBody>
      </p:sp>
      <p:pic>
        <p:nvPicPr>
          <p:cNvPr id="3" name="图片 2">
            <a:extLst>
              <a:ext uri="{FF2B5EF4-FFF2-40B4-BE49-F238E27FC236}">
                <a16:creationId xmlns:a16="http://schemas.microsoft.com/office/drawing/2014/main" id="{7F1AD62F-7060-4BA8-B70A-9DE594275571}"/>
              </a:ext>
            </a:extLst>
          </p:cNvPr>
          <p:cNvPicPr>
            <a:picLocks noChangeAspect="1"/>
          </p:cNvPicPr>
          <p:nvPr/>
        </p:nvPicPr>
        <p:blipFill rotWithShape="1">
          <a:blip r:embed="rId3"/>
          <a:srcRect r="2994"/>
          <a:stretch/>
        </p:blipFill>
        <p:spPr>
          <a:xfrm>
            <a:off x="5363873" y="909163"/>
            <a:ext cx="6661873" cy="4076700"/>
          </a:xfrm>
          <a:prstGeom prst="rect">
            <a:avLst/>
          </a:prstGeom>
        </p:spPr>
      </p:pic>
    </p:spTree>
    <p:extLst>
      <p:ext uri="{BB962C8B-B14F-4D97-AF65-F5344CB8AC3E}">
        <p14:creationId xmlns:p14="http://schemas.microsoft.com/office/powerpoint/2010/main" val="1450621917"/>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sp>
        <p:nvSpPr>
          <p:cNvPr id="1358" name="Shape 1358"/>
          <p:cNvSpPr txBox="1">
            <a:spLocks noGrp="1"/>
          </p:cNvSpPr>
          <p:nvPr>
            <p:ph type="body" idx="1"/>
          </p:nvPr>
        </p:nvSpPr>
        <p:spPr>
          <a:xfrm>
            <a:off x="698039" y="51718"/>
            <a:ext cx="4347633" cy="398456"/>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1"/>
              </a:buClr>
              <a:buSzPts val="2400"/>
              <a:buFont typeface="Arial"/>
              <a:buNone/>
            </a:pPr>
            <a:r>
              <a:rPr lang="zh-CN" sz="2400" b="1" i="0" u="none" strike="noStrike" cap="none" dirty="0">
                <a:solidFill>
                  <a:schemeClr val="accent1"/>
                </a:solidFill>
                <a:latin typeface="Century Gothic"/>
                <a:ea typeface="Century Gothic"/>
                <a:cs typeface="Century Gothic"/>
                <a:sym typeface="Century Gothic"/>
              </a:rPr>
              <a:t>Part </a:t>
            </a:r>
            <a:r>
              <a:rPr lang="en-US" altLang="zh-CN" b="1" dirty="0"/>
              <a:t>4.2 Weights Training</a:t>
            </a:r>
            <a:endParaRPr dirty="0"/>
          </a:p>
        </p:txBody>
      </p:sp>
      <p:grpSp>
        <p:nvGrpSpPr>
          <p:cNvPr id="1360" name="Shape 1360"/>
          <p:cNvGrpSpPr/>
          <p:nvPr/>
        </p:nvGrpSpPr>
        <p:grpSpPr>
          <a:xfrm>
            <a:off x="2151973" y="1010988"/>
            <a:ext cx="939728" cy="5374872"/>
            <a:chOff x="2897280" y="214999"/>
            <a:chExt cx="1065120" cy="4867342"/>
          </a:xfrm>
        </p:grpSpPr>
        <p:grpSp>
          <p:nvGrpSpPr>
            <p:cNvPr id="1361" name="Shape 1361"/>
            <p:cNvGrpSpPr/>
            <p:nvPr/>
          </p:nvGrpSpPr>
          <p:grpSpPr>
            <a:xfrm>
              <a:off x="2897280" y="214999"/>
              <a:ext cx="1065120" cy="2439102"/>
              <a:chOff x="2897280" y="204839"/>
              <a:chExt cx="1065120" cy="2439102"/>
            </a:xfrm>
          </p:grpSpPr>
          <p:sp>
            <p:nvSpPr>
              <p:cNvPr id="1362" name="Shape 1362"/>
              <p:cNvSpPr/>
              <p:nvPr/>
            </p:nvSpPr>
            <p:spPr>
              <a:xfrm flipH="1">
                <a:off x="2897280" y="204839"/>
                <a:ext cx="1065120" cy="2439102"/>
              </a:xfrm>
              <a:custGeom>
                <a:avLst/>
                <a:gdLst/>
                <a:ahLst/>
                <a:cxnLst/>
                <a:rect l="0" t="0" r="0" b="0"/>
                <a:pathLst>
                  <a:path w="10000" h="10000" extrusionOk="0">
                    <a:moveTo>
                      <a:pt x="18" y="4474"/>
                    </a:moveTo>
                    <a:lnTo>
                      <a:pt x="10000" y="0"/>
                    </a:lnTo>
                    <a:lnTo>
                      <a:pt x="10000" y="10000"/>
                    </a:lnTo>
                    <a:lnTo>
                      <a:pt x="0" y="10000"/>
                    </a:lnTo>
                    <a:lnTo>
                      <a:pt x="18" y="4474"/>
                    </a:lnTo>
                    <a:close/>
                  </a:path>
                </a:pathLst>
              </a:cu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363" name="Shape 1363"/>
              <p:cNvSpPr/>
              <p:nvPr/>
            </p:nvSpPr>
            <p:spPr>
              <a:xfrm flipH="1">
                <a:off x="2897280" y="1424459"/>
                <a:ext cx="1065120" cy="1219482"/>
              </a:xfrm>
              <a:custGeom>
                <a:avLst/>
                <a:gdLst/>
                <a:ahLst/>
                <a:cxnLst/>
                <a:rect l="0" t="0" r="0" b="0"/>
                <a:pathLst>
                  <a:path w="10000" h="10000" extrusionOk="0">
                    <a:moveTo>
                      <a:pt x="18" y="4474"/>
                    </a:moveTo>
                    <a:lnTo>
                      <a:pt x="10000" y="0"/>
                    </a:lnTo>
                    <a:lnTo>
                      <a:pt x="10000" y="10000"/>
                    </a:lnTo>
                    <a:lnTo>
                      <a:pt x="0" y="10000"/>
                    </a:lnTo>
                    <a:lnTo>
                      <a:pt x="18" y="4474"/>
                    </a:lnTo>
                    <a:close/>
                  </a:path>
                </a:pathLst>
              </a:cu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1364" name="Shape 1364"/>
            <p:cNvGrpSpPr/>
            <p:nvPr/>
          </p:nvGrpSpPr>
          <p:grpSpPr>
            <a:xfrm rot="10800000" flipH="1">
              <a:off x="2897280" y="2643239"/>
              <a:ext cx="1065120" cy="2439102"/>
              <a:chOff x="2897280" y="204839"/>
              <a:chExt cx="1065120" cy="2439102"/>
            </a:xfrm>
          </p:grpSpPr>
          <p:sp>
            <p:nvSpPr>
              <p:cNvPr id="1365" name="Shape 1365"/>
              <p:cNvSpPr/>
              <p:nvPr/>
            </p:nvSpPr>
            <p:spPr>
              <a:xfrm flipH="1">
                <a:off x="2897280" y="204839"/>
                <a:ext cx="1065120" cy="2439102"/>
              </a:xfrm>
              <a:custGeom>
                <a:avLst/>
                <a:gdLst/>
                <a:ahLst/>
                <a:cxnLst/>
                <a:rect l="0" t="0" r="0" b="0"/>
                <a:pathLst>
                  <a:path w="10000" h="10000" extrusionOk="0">
                    <a:moveTo>
                      <a:pt x="18" y="4474"/>
                    </a:moveTo>
                    <a:lnTo>
                      <a:pt x="10000" y="0"/>
                    </a:lnTo>
                    <a:lnTo>
                      <a:pt x="10000" y="10000"/>
                    </a:lnTo>
                    <a:lnTo>
                      <a:pt x="0" y="10000"/>
                    </a:lnTo>
                    <a:lnTo>
                      <a:pt x="18" y="4474"/>
                    </a:lnTo>
                    <a:close/>
                  </a:path>
                </a:pathLst>
              </a:custGeom>
              <a:solidFill>
                <a:srgbClr val="7F6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366" name="Shape 1366"/>
              <p:cNvSpPr/>
              <p:nvPr/>
            </p:nvSpPr>
            <p:spPr>
              <a:xfrm flipH="1">
                <a:off x="2897280" y="1424459"/>
                <a:ext cx="1065120" cy="1219482"/>
              </a:xfrm>
              <a:custGeom>
                <a:avLst/>
                <a:gdLst/>
                <a:ahLst/>
                <a:cxnLst/>
                <a:rect l="0" t="0" r="0" b="0"/>
                <a:pathLst>
                  <a:path w="10000" h="10000" extrusionOk="0">
                    <a:moveTo>
                      <a:pt x="18" y="4474"/>
                    </a:moveTo>
                    <a:lnTo>
                      <a:pt x="10000" y="0"/>
                    </a:lnTo>
                    <a:lnTo>
                      <a:pt x="10000" y="10000"/>
                    </a:lnTo>
                    <a:lnTo>
                      <a:pt x="0" y="10000"/>
                    </a:lnTo>
                    <a:lnTo>
                      <a:pt x="18" y="4474"/>
                    </a:lnTo>
                    <a:close/>
                  </a:path>
                </a:pathLst>
              </a:custGeom>
              <a:solidFill>
                <a:srgbClr val="0C0C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sp>
        <p:nvSpPr>
          <p:cNvPr id="1367" name="Shape 1367"/>
          <p:cNvSpPr/>
          <p:nvPr/>
        </p:nvSpPr>
        <p:spPr>
          <a:xfrm>
            <a:off x="-13547" y="2350812"/>
            <a:ext cx="2176419" cy="1384122"/>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dirty="0">
                <a:solidFill>
                  <a:schemeClr val="lt1"/>
                </a:solidFill>
                <a:latin typeface="Century Gothic"/>
                <a:sym typeface="Century Gothic"/>
              </a:rPr>
              <a:t>Naïve Bayes</a:t>
            </a:r>
          </a:p>
        </p:txBody>
      </p:sp>
      <p:sp>
        <p:nvSpPr>
          <p:cNvPr id="1368" name="Shape 1368"/>
          <p:cNvSpPr/>
          <p:nvPr/>
        </p:nvSpPr>
        <p:spPr>
          <a:xfrm>
            <a:off x="-13547" y="3719120"/>
            <a:ext cx="2177626" cy="1332873"/>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dirty="0">
                <a:solidFill>
                  <a:schemeClr val="lt1"/>
                </a:solidFill>
                <a:latin typeface="Century Gothic"/>
                <a:sym typeface="Century Gothic"/>
              </a:rPr>
              <a:t>SVM</a:t>
            </a:r>
          </a:p>
        </p:txBody>
      </p:sp>
      <p:sp>
        <p:nvSpPr>
          <p:cNvPr id="1369" name="Shape 1369"/>
          <p:cNvSpPr/>
          <p:nvPr/>
        </p:nvSpPr>
        <p:spPr>
          <a:xfrm>
            <a:off x="0" y="5050777"/>
            <a:ext cx="2177626" cy="133287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dirty="0">
                <a:solidFill>
                  <a:srgbClr val="262626"/>
                </a:solidFill>
                <a:latin typeface="Century Gothic"/>
                <a:sym typeface="Century Gothic"/>
              </a:rPr>
              <a:t>KNN</a:t>
            </a:r>
          </a:p>
        </p:txBody>
      </p:sp>
      <p:sp>
        <p:nvSpPr>
          <p:cNvPr id="1370" name="Shape 1370"/>
          <p:cNvSpPr/>
          <p:nvPr/>
        </p:nvSpPr>
        <p:spPr>
          <a:xfrm>
            <a:off x="0" y="1013439"/>
            <a:ext cx="2162872" cy="137402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ltLang="zh-CN" sz="3200" b="1" dirty="0">
                <a:solidFill>
                  <a:schemeClr val="lt1"/>
                </a:solidFill>
                <a:latin typeface="Century Gothic"/>
                <a:ea typeface="Century Gothic"/>
                <a:cs typeface="Century Gothic"/>
                <a:sym typeface="Century Gothic"/>
              </a:rPr>
              <a:t>Logistic</a:t>
            </a:r>
          </a:p>
        </p:txBody>
      </p:sp>
      <p:grpSp>
        <p:nvGrpSpPr>
          <p:cNvPr id="1371" name="Shape 1371"/>
          <p:cNvGrpSpPr/>
          <p:nvPr/>
        </p:nvGrpSpPr>
        <p:grpSpPr>
          <a:xfrm>
            <a:off x="3088774" y="2225189"/>
            <a:ext cx="7591681" cy="747069"/>
            <a:chOff x="2633533" y="2142599"/>
            <a:chExt cx="8297390" cy="709111"/>
          </a:xfrm>
        </p:grpSpPr>
        <p:sp>
          <p:nvSpPr>
            <p:cNvPr id="1372" name="Shape 1372"/>
            <p:cNvSpPr/>
            <p:nvPr/>
          </p:nvSpPr>
          <p:spPr>
            <a:xfrm>
              <a:off x="2633533" y="2142599"/>
              <a:ext cx="8297390" cy="709111"/>
            </a:xfrm>
            <a:prstGeom prst="homePlate">
              <a:avLst>
                <a:gd name="adj" fmla="val 50000"/>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373" name="Shape 1373"/>
            <p:cNvSpPr/>
            <p:nvPr/>
          </p:nvSpPr>
          <p:spPr>
            <a:xfrm>
              <a:off x="2680065" y="2187206"/>
              <a:ext cx="7832500" cy="427818"/>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n-US" sz="1800" dirty="0">
                  <a:solidFill>
                    <a:schemeClr val="lt1"/>
                  </a:solidFill>
                  <a:latin typeface="+mj-lt"/>
                  <a:sym typeface="Century Gothic"/>
                </a:rPr>
                <a:t>Supervised learning that estimates probabilities  of  a given sample being “helpful” or “unhelpful” using a sigmoid function.</a:t>
              </a:r>
              <a:endParaRPr sz="1800" dirty="0">
                <a:latin typeface="+mj-lt"/>
              </a:endParaRPr>
            </a:p>
          </p:txBody>
        </p:sp>
      </p:grpSp>
      <p:grpSp>
        <p:nvGrpSpPr>
          <p:cNvPr id="1378" name="Shape 1378"/>
          <p:cNvGrpSpPr/>
          <p:nvPr/>
        </p:nvGrpSpPr>
        <p:grpSpPr>
          <a:xfrm>
            <a:off x="3090613" y="2972259"/>
            <a:ext cx="8818951" cy="736565"/>
            <a:chOff x="2633533" y="2861537"/>
            <a:chExt cx="6368634" cy="709111"/>
          </a:xfrm>
        </p:grpSpPr>
        <p:sp>
          <p:nvSpPr>
            <p:cNvPr id="1379" name="Shape 1379"/>
            <p:cNvSpPr/>
            <p:nvPr/>
          </p:nvSpPr>
          <p:spPr>
            <a:xfrm>
              <a:off x="2633533" y="2861537"/>
              <a:ext cx="6368634" cy="709111"/>
            </a:xfrm>
            <a:prstGeom prst="homePlate">
              <a:avLst>
                <a:gd name="adj" fmla="val 50000"/>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380" name="Shape 1380"/>
            <p:cNvSpPr/>
            <p:nvPr/>
          </p:nvSpPr>
          <p:spPr>
            <a:xfrm>
              <a:off x="2673490" y="2923876"/>
              <a:ext cx="6135457" cy="548035"/>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n-US" sz="1800" dirty="0">
                  <a:solidFill>
                    <a:schemeClr val="lt1"/>
                  </a:solidFill>
                  <a:latin typeface="+mj-lt"/>
                  <a:sym typeface="Century Gothic"/>
                </a:rPr>
                <a:t>Supervised learning that applied Bayes’ Formula in classification. It requires a small amount of training data to estimate parameters and runs fast.</a:t>
              </a:r>
              <a:endParaRPr sz="1800" dirty="0">
                <a:latin typeface="+mj-lt"/>
              </a:endParaRPr>
            </a:p>
          </p:txBody>
        </p:sp>
      </p:grpSp>
      <p:grpSp>
        <p:nvGrpSpPr>
          <p:cNvPr id="1385" name="Shape 1385"/>
          <p:cNvGrpSpPr/>
          <p:nvPr/>
        </p:nvGrpSpPr>
        <p:grpSpPr>
          <a:xfrm>
            <a:off x="3082044" y="3708573"/>
            <a:ext cx="8305696" cy="751147"/>
            <a:chOff x="2633533" y="3512774"/>
            <a:chExt cx="7077046" cy="709111"/>
          </a:xfrm>
        </p:grpSpPr>
        <p:sp>
          <p:nvSpPr>
            <p:cNvPr id="1386" name="Shape 1386"/>
            <p:cNvSpPr/>
            <p:nvPr/>
          </p:nvSpPr>
          <p:spPr>
            <a:xfrm>
              <a:off x="2633533" y="3512774"/>
              <a:ext cx="7077046" cy="709111"/>
            </a:xfrm>
            <a:prstGeom prst="homePlate">
              <a:avLst>
                <a:gd name="adj" fmla="val 50000"/>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entury Gothic"/>
                <a:ea typeface="Century Gothic"/>
                <a:cs typeface="Century Gothic"/>
                <a:sym typeface="Century Gothic"/>
              </a:endParaRPr>
            </a:p>
          </p:txBody>
        </p:sp>
        <p:sp>
          <p:nvSpPr>
            <p:cNvPr id="1387" name="Shape 1387"/>
            <p:cNvSpPr/>
            <p:nvPr/>
          </p:nvSpPr>
          <p:spPr>
            <a:xfrm>
              <a:off x="2652269" y="3537660"/>
              <a:ext cx="6974970" cy="586719"/>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n-US" sz="1800" dirty="0">
                  <a:solidFill>
                    <a:schemeClr val="bg1"/>
                  </a:solidFill>
                </a:rPr>
                <a:t>Supervised learning that tries to map samples to separate categories divided by a clear gap as wide as possible; Effective in high D-spaces. </a:t>
              </a:r>
              <a:endParaRPr sz="1800" dirty="0">
                <a:solidFill>
                  <a:schemeClr val="bg1"/>
                </a:solidFill>
              </a:endParaRPr>
            </a:p>
          </p:txBody>
        </p:sp>
      </p:grpSp>
      <p:grpSp>
        <p:nvGrpSpPr>
          <p:cNvPr id="1392" name="Shape 1392"/>
          <p:cNvGrpSpPr/>
          <p:nvPr/>
        </p:nvGrpSpPr>
        <p:grpSpPr>
          <a:xfrm>
            <a:off x="3080700" y="4366208"/>
            <a:ext cx="9080564" cy="813680"/>
            <a:chOff x="2775483" y="4142136"/>
            <a:chExt cx="8551460" cy="780457"/>
          </a:xfrm>
        </p:grpSpPr>
        <p:sp>
          <p:nvSpPr>
            <p:cNvPr id="1393" name="Shape 1393"/>
            <p:cNvSpPr/>
            <p:nvPr/>
          </p:nvSpPr>
          <p:spPr>
            <a:xfrm>
              <a:off x="2775483" y="4213482"/>
              <a:ext cx="8551460" cy="709111"/>
            </a:xfrm>
            <a:prstGeom prst="homePlat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entury Gothic"/>
                <a:ea typeface="Century Gothic"/>
                <a:cs typeface="Century Gothic"/>
                <a:sym typeface="Century Gothic"/>
              </a:endParaRPr>
            </a:p>
          </p:txBody>
        </p:sp>
        <p:sp>
          <p:nvSpPr>
            <p:cNvPr id="1394" name="Shape 1394"/>
            <p:cNvSpPr/>
            <p:nvPr/>
          </p:nvSpPr>
          <p:spPr>
            <a:xfrm>
              <a:off x="2784442" y="4142136"/>
              <a:ext cx="8357772" cy="553284"/>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n-US" sz="1800" dirty="0">
                  <a:solidFill>
                    <a:srgbClr val="262626"/>
                  </a:solidFill>
                  <a:latin typeface="+mj-lt"/>
                  <a:sym typeface="Century Gothic"/>
                </a:rPr>
                <a:t>(Un)Supervised learning that tries to find k training samples closest in distance to the new point, and predict the label from these. It performs well where the decision boundary is very irregular.</a:t>
              </a:r>
              <a:endParaRPr sz="1800" dirty="0">
                <a:latin typeface="+mj-lt"/>
              </a:endParaRPr>
            </a:p>
          </p:txBody>
        </p:sp>
      </p:gr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37"/>
        <p:cNvGrpSpPr/>
        <p:nvPr/>
      </p:nvGrpSpPr>
      <p:grpSpPr>
        <a:xfrm>
          <a:off x="0" y="0"/>
          <a:ext cx="0" cy="0"/>
          <a:chOff x="0" y="0"/>
          <a:chExt cx="0" cy="0"/>
        </a:xfrm>
      </p:grpSpPr>
      <p:sp>
        <p:nvSpPr>
          <p:cNvPr id="1439" name="Shape 1439"/>
          <p:cNvSpPr txBox="1">
            <a:spLocks noGrp="1"/>
          </p:cNvSpPr>
          <p:nvPr>
            <p:ph type="body" idx="1"/>
          </p:nvPr>
        </p:nvSpPr>
        <p:spPr>
          <a:xfrm>
            <a:off x="185530" y="2522145"/>
            <a:ext cx="11820939" cy="1046555"/>
          </a:xfrm>
          <a:prstGeom prst="rect">
            <a:avLst/>
          </a:prstGeom>
          <a:noFill/>
          <a:ln>
            <a:noFill/>
          </a:ln>
        </p:spPr>
        <p:txBody>
          <a:bodyPr spcFirstLastPara="1" wrap="square" lIns="91425" tIns="45700" rIns="91425" bIns="45700" anchor="t" anchorCtr="0">
            <a:noAutofit/>
          </a:bodyPr>
          <a:lstStyle/>
          <a:p>
            <a:pPr marL="0" indent="0">
              <a:spcBef>
                <a:spcPts val="0"/>
              </a:spcBef>
            </a:pPr>
            <a:r>
              <a:rPr lang="en-US" altLang="zh-CN" sz="8000" dirty="0">
                <a:solidFill>
                  <a:schemeClr val="bg1"/>
                </a:solidFill>
              </a:rPr>
              <a:t>5.</a:t>
            </a:r>
            <a:r>
              <a:rPr lang="en-US" altLang="zh-CN" sz="8000" dirty="0"/>
              <a:t> Empirical Results</a:t>
            </a:r>
            <a:endParaRPr sz="8000" dirty="0"/>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pic>
        <p:nvPicPr>
          <p:cNvPr id="7" name="图片 6">
            <a:extLst>
              <a:ext uri="{FF2B5EF4-FFF2-40B4-BE49-F238E27FC236}">
                <a16:creationId xmlns:a16="http://schemas.microsoft.com/office/drawing/2014/main" id="{59FC1A7F-9AE8-4F66-B77B-45F1B00A69B5}"/>
              </a:ext>
            </a:extLst>
          </p:cNvPr>
          <p:cNvPicPr>
            <a:picLocks noChangeAspect="1"/>
          </p:cNvPicPr>
          <p:nvPr/>
        </p:nvPicPr>
        <p:blipFill rotWithShape="1">
          <a:blip r:embed="rId3"/>
          <a:srcRect t="358" b="3411"/>
          <a:stretch/>
        </p:blipFill>
        <p:spPr>
          <a:xfrm>
            <a:off x="2358027" y="1048433"/>
            <a:ext cx="7300582" cy="4761133"/>
          </a:xfrm>
          <a:prstGeom prst="rect">
            <a:avLst/>
          </a:prstGeom>
        </p:spPr>
      </p:pic>
      <p:sp>
        <p:nvSpPr>
          <p:cNvPr id="11" name="Shape 1302">
            <a:extLst>
              <a:ext uri="{FF2B5EF4-FFF2-40B4-BE49-F238E27FC236}">
                <a16:creationId xmlns:a16="http://schemas.microsoft.com/office/drawing/2014/main" id="{87900C4D-3413-4D01-9B7B-38D2038460EA}"/>
              </a:ext>
            </a:extLst>
          </p:cNvPr>
          <p:cNvSpPr txBox="1">
            <a:spLocks noGrp="1"/>
          </p:cNvSpPr>
          <p:nvPr>
            <p:ph type="body" idx="1"/>
          </p:nvPr>
        </p:nvSpPr>
        <p:spPr>
          <a:xfrm>
            <a:off x="684499" y="51718"/>
            <a:ext cx="5262034" cy="54213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1"/>
              </a:buClr>
              <a:buSzPts val="2400"/>
              <a:buFont typeface="Arial"/>
              <a:buNone/>
            </a:pPr>
            <a:r>
              <a:rPr lang="zh-CN" sz="2400" b="1" i="0" u="none" strike="noStrike" cap="none" dirty="0">
                <a:solidFill>
                  <a:schemeClr val="tx1">
                    <a:lumMod val="75000"/>
                    <a:lumOff val="25000"/>
                  </a:schemeClr>
                </a:solidFill>
                <a:latin typeface="Century Gothic"/>
                <a:ea typeface="Century Gothic"/>
                <a:cs typeface="Century Gothic"/>
                <a:sym typeface="Century Gothic"/>
              </a:rPr>
              <a:t>Part </a:t>
            </a:r>
            <a:r>
              <a:rPr lang="en-US" altLang="zh-CN" sz="2400" b="1" i="0" u="none" strike="noStrike" cap="none" dirty="0">
                <a:solidFill>
                  <a:schemeClr val="tx1">
                    <a:lumMod val="75000"/>
                    <a:lumOff val="25000"/>
                  </a:schemeClr>
                </a:solidFill>
                <a:sym typeface="Century Gothic"/>
              </a:rPr>
              <a:t>5.1 Four Algorithms</a:t>
            </a:r>
            <a:endParaRPr dirty="0">
              <a:solidFill>
                <a:schemeClr val="tx1">
                  <a:lumMod val="75000"/>
                  <a:lumOff val="25000"/>
                </a:schemeClr>
              </a:solidFill>
            </a:endParaRPr>
          </a:p>
        </p:txBody>
      </p:sp>
    </p:spTree>
    <p:extLst>
      <p:ext uri="{BB962C8B-B14F-4D97-AF65-F5344CB8AC3E}">
        <p14:creationId xmlns:p14="http://schemas.microsoft.com/office/powerpoint/2010/main" val="472896503"/>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pic>
        <p:nvPicPr>
          <p:cNvPr id="7" name="图片 6">
            <a:extLst>
              <a:ext uri="{FF2B5EF4-FFF2-40B4-BE49-F238E27FC236}">
                <a16:creationId xmlns:a16="http://schemas.microsoft.com/office/drawing/2014/main" id="{D79A3F02-9800-4383-8CD1-C066E4F63000}"/>
              </a:ext>
            </a:extLst>
          </p:cNvPr>
          <p:cNvPicPr>
            <a:picLocks noChangeAspect="1"/>
          </p:cNvPicPr>
          <p:nvPr/>
        </p:nvPicPr>
        <p:blipFill rotWithShape="1">
          <a:blip r:embed="rId3"/>
          <a:srcRect l="1880" t="744" r="3882" b="2702"/>
          <a:stretch/>
        </p:blipFill>
        <p:spPr>
          <a:xfrm>
            <a:off x="6109305" y="964826"/>
            <a:ext cx="4688910" cy="2864614"/>
          </a:xfrm>
          <a:prstGeom prst="rect">
            <a:avLst/>
          </a:prstGeom>
        </p:spPr>
      </p:pic>
      <p:pic>
        <p:nvPicPr>
          <p:cNvPr id="8" name="图片 7">
            <a:extLst>
              <a:ext uri="{FF2B5EF4-FFF2-40B4-BE49-F238E27FC236}">
                <a16:creationId xmlns:a16="http://schemas.microsoft.com/office/drawing/2014/main" id="{A5CB7D6E-A2E7-4604-832B-C49D80644189}"/>
              </a:ext>
            </a:extLst>
          </p:cNvPr>
          <p:cNvPicPr>
            <a:picLocks noChangeAspect="1"/>
          </p:cNvPicPr>
          <p:nvPr/>
        </p:nvPicPr>
        <p:blipFill rotWithShape="1">
          <a:blip r:embed="rId4"/>
          <a:srcRect l="1690" t="1867" r="3303" b="2672"/>
          <a:stretch/>
        </p:blipFill>
        <p:spPr>
          <a:xfrm>
            <a:off x="1420395" y="964826"/>
            <a:ext cx="4688910" cy="2832061"/>
          </a:xfrm>
          <a:prstGeom prst="rect">
            <a:avLst/>
          </a:prstGeom>
        </p:spPr>
      </p:pic>
      <p:pic>
        <p:nvPicPr>
          <p:cNvPr id="9" name="图片 8">
            <a:extLst>
              <a:ext uri="{FF2B5EF4-FFF2-40B4-BE49-F238E27FC236}">
                <a16:creationId xmlns:a16="http://schemas.microsoft.com/office/drawing/2014/main" id="{190C88D9-06E4-4C32-81E6-408B824B323F}"/>
              </a:ext>
            </a:extLst>
          </p:cNvPr>
          <p:cNvPicPr>
            <a:picLocks noChangeAspect="1"/>
          </p:cNvPicPr>
          <p:nvPr/>
        </p:nvPicPr>
        <p:blipFill>
          <a:blip r:embed="rId5"/>
          <a:stretch>
            <a:fillRect/>
          </a:stretch>
        </p:blipFill>
        <p:spPr>
          <a:xfrm>
            <a:off x="1420395" y="3796887"/>
            <a:ext cx="9377820" cy="2371725"/>
          </a:xfrm>
          <a:prstGeom prst="rect">
            <a:avLst/>
          </a:prstGeom>
        </p:spPr>
      </p:pic>
      <mc:AlternateContent xmlns:mc="http://schemas.openxmlformats.org/markup-compatibility/2006">
        <mc:Choice xmlns:p14="http://schemas.microsoft.com/office/powerpoint/2010/main" Requires="p14">
          <p:contentPart p14:bwMode="auto" r:id="rId6">
            <p14:nvContentPartPr>
              <p14:cNvPr id="10" name="墨迹 9">
                <a:extLst>
                  <a:ext uri="{FF2B5EF4-FFF2-40B4-BE49-F238E27FC236}">
                    <a16:creationId xmlns:a16="http://schemas.microsoft.com/office/drawing/2014/main" id="{91BE08C8-26FC-4EB5-91FD-C5BD4B890E43}"/>
                  </a:ext>
                </a:extLst>
              </p14:cNvPr>
              <p14:cNvContentPartPr/>
              <p14:nvPr/>
            </p14:nvContentPartPr>
            <p14:xfrm>
              <a:off x="2158649" y="2037645"/>
              <a:ext cx="703440" cy="752400"/>
            </p14:xfrm>
          </p:contentPart>
        </mc:Choice>
        <mc:Fallback>
          <p:pic>
            <p:nvPicPr>
              <p:cNvPr id="10" name="墨迹 9">
                <a:extLst>
                  <a:ext uri="{FF2B5EF4-FFF2-40B4-BE49-F238E27FC236}">
                    <a16:creationId xmlns:a16="http://schemas.microsoft.com/office/drawing/2014/main" id="{91BE08C8-26FC-4EB5-91FD-C5BD4B890E43}"/>
                  </a:ext>
                </a:extLst>
              </p:cNvPr>
              <p:cNvPicPr/>
              <p:nvPr/>
            </p:nvPicPr>
            <p:blipFill>
              <a:blip r:embed="rId7"/>
              <a:stretch>
                <a:fillRect/>
              </a:stretch>
            </p:blipFill>
            <p:spPr>
              <a:xfrm>
                <a:off x="2130209" y="2009205"/>
                <a:ext cx="760320" cy="8092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1" name="墨迹 10">
                <a:extLst>
                  <a:ext uri="{FF2B5EF4-FFF2-40B4-BE49-F238E27FC236}">
                    <a16:creationId xmlns:a16="http://schemas.microsoft.com/office/drawing/2014/main" id="{07E9B4A2-052E-4EA1-B61E-93ED164AC4D5}"/>
                  </a:ext>
                </a:extLst>
              </p14:cNvPr>
              <p14:cNvContentPartPr/>
              <p14:nvPr/>
            </p14:nvContentPartPr>
            <p14:xfrm>
              <a:off x="6888329" y="1985085"/>
              <a:ext cx="748440" cy="720720"/>
            </p14:xfrm>
          </p:contentPart>
        </mc:Choice>
        <mc:Fallback>
          <p:pic>
            <p:nvPicPr>
              <p:cNvPr id="11" name="墨迹 10">
                <a:extLst>
                  <a:ext uri="{FF2B5EF4-FFF2-40B4-BE49-F238E27FC236}">
                    <a16:creationId xmlns:a16="http://schemas.microsoft.com/office/drawing/2014/main" id="{07E9B4A2-052E-4EA1-B61E-93ED164AC4D5}"/>
                  </a:ext>
                </a:extLst>
              </p:cNvPr>
              <p:cNvPicPr/>
              <p:nvPr/>
            </p:nvPicPr>
            <p:blipFill>
              <a:blip r:embed="rId9"/>
              <a:stretch>
                <a:fillRect/>
              </a:stretch>
            </p:blipFill>
            <p:spPr>
              <a:xfrm>
                <a:off x="6859889" y="1956645"/>
                <a:ext cx="805320" cy="777600"/>
              </a:xfrm>
              <a:prstGeom prst="rect">
                <a:avLst/>
              </a:prstGeom>
            </p:spPr>
          </p:pic>
        </mc:Fallback>
      </mc:AlternateContent>
      <p:sp>
        <p:nvSpPr>
          <p:cNvPr id="15" name="Shape 1302">
            <a:extLst>
              <a:ext uri="{FF2B5EF4-FFF2-40B4-BE49-F238E27FC236}">
                <a16:creationId xmlns:a16="http://schemas.microsoft.com/office/drawing/2014/main" id="{1B6D1654-E9A3-48C0-9608-C554233D7D2A}"/>
              </a:ext>
            </a:extLst>
          </p:cNvPr>
          <p:cNvSpPr txBox="1">
            <a:spLocks noGrp="1"/>
          </p:cNvSpPr>
          <p:nvPr>
            <p:ph type="body" idx="1"/>
          </p:nvPr>
        </p:nvSpPr>
        <p:spPr>
          <a:xfrm>
            <a:off x="684499" y="51718"/>
            <a:ext cx="5262034" cy="54213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1"/>
              </a:buClr>
              <a:buSzPts val="2400"/>
              <a:buFont typeface="Arial"/>
              <a:buNone/>
            </a:pPr>
            <a:r>
              <a:rPr lang="zh-CN" sz="2400" b="1" i="0" u="none" strike="noStrike" cap="none" dirty="0">
                <a:solidFill>
                  <a:schemeClr val="tx1">
                    <a:lumMod val="75000"/>
                    <a:lumOff val="25000"/>
                  </a:schemeClr>
                </a:solidFill>
                <a:latin typeface="Century Gothic"/>
                <a:ea typeface="Century Gothic"/>
                <a:cs typeface="Century Gothic"/>
                <a:sym typeface="Century Gothic"/>
              </a:rPr>
              <a:t>Part </a:t>
            </a:r>
            <a:r>
              <a:rPr lang="en-US" altLang="zh-CN" sz="2400" b="1" i="0" u="none" strike="noStrike" cap="none" dirty="0">
                <a:solidFill>
                  <a:schemeClr val="tx1">
                    <a:lumMod val="75000"/>
                    <a:lumOff val="25000"/>
                  </a:schemeClr>
                </a:solidFill>
                <a:sym typeface="Century Gothic"/>
              </a:rPr>
              <a:t>5.2 Over-sampling</a:t>
            </a:r>
            <a:endParaRPr dirty="0">
              <a:solidFill>
                <a:schemeClr val="tx1">
                  <a:lumMod val="75000"/>
                  <a:lumOff val="25000"/>
                </a:schemeClr>
              </a:solidFill>
            </a:endParaRPr>
          </a:p>
        </p:txBody>
      </p:sp>
    </p:spTree>
    <p:extLst>
      <p:ext uri="{BB962C8B-B14F-4D97-AF65-F5344CB8AC3E}">
        <p14:creationId xmlns:p14="http://schemas.microsoft.com/office/powerpoint/2010/main" val="3275451712"/>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08" name="Shape 1408"/>
          <p:cNvSpPr txBox="1">
            <a:spLocks noGrp="1"/>
          </p:cNvSpPr>
          <p:nvPr>
            <p:ph type="body" idx="1"/>
          </p:nvPr>
        </p:nvSpPr>
        <p:spPr>
          <a:xfrm>
            <a:off x="673325" y="40216"/>
            <a:ext cx="5373247" cy="49023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400"/>
              <a:buFont typeface="Arial"/>
              <a:buNone/>
            </a:pPr>
            <a:r>
              <a:rPr lang="zh-CN" sz="2400" b="1" i="0" u="none" strike="noStrike" cap="none" dirty="0">
                <a:solidFill>
                  <a:schemeClr val="tx1">
                    <a:lumMod val="75000"/>
                    <a:lumOff val="25000"/>
                  </a:schemeClr>
                </a:solidFill>
                <a:latin typeface="Century Gothic"/>
                <a:ea typeface="Century Gothic"/>
                <a:cs typeface="Century Gothic"/>
                <a:sym typeface="Century Gothic"/>
              </a:rPr>
              <a:t>Part </a:t>
            </a:r>
            <a:r>
              <a:rPr lang="en-US" altLang="zh-CN" sz="2400" b="1" i="0" u="none" strike="noStrike" cap="none" dirty="0">
                <a:solidFill>
                  <a:schemeClr val="tx1">
                    <a:lumMod val="75000"/>
                    <a:lumOff val="25000"/>
                  </a:schemeClr>
                </a:solidFill>
                <a:sym typeface="Century Gothic"/>
              </a:rPr>
              <a:t>5.3 Content Feature Extraction</a:t>
            </a:r>
            <a:endParaRPr dirty="0">
              <a:solidFill>
                <a:schemeClr val="tx1">
                  <a:lumMod val="75000"/>
                  <a:lumOff val="25000"/>
                </a:schemeClr>
              </a:solidFill>
            </a:endParaRPr>
          </a:p>
        </p:txBody>
      </p:sp>
      <p:graphicFrame>
        <p:nvGraphicFramePr>
          <p:cNvPr id="1410" name="Shape 1410"/>
          <p:cNvGraphicFramePr/>
          <p:nvPr>
            <p:extLst>
              <p:ext uri="{D42A27DB-BD31-4B8C-83A1-F6EECF244321}">
                <p14:modId xmlns:p14="http://schemas.microsoft.com/office/powerpoint/2010/main" val="1176282730"/>
              </p:ext>
            </p:extLst>
          </p:nvPr>
        </p:nvGraphicFramePr>
        <p:xfrm>
          <a:off x="1158832" y="1952564"/>
          <a:ext cx="9582300" cy="2451360"/>
        </p:xfrm>
        <a:graphic>
          <a:graphicData uri="http://schemas.openxmlformats.org/drawingml/2006/table">
            <a:tbl>
              <a:tblPr firstRow="1" bandRow="1">
                <a:noFill/>
                <a:tableStyleId>{64FC1F65-8031-4B79-B156-555A537574C5}</a:tableStyleId>
              </a:tblPr>
              <a:tblGrid>
                <a:gridCol w="2030775">
                  <a:extLst>
                    <a:ext uri="{9D8B030D-6E8A-4147-A177-3AD203B41FA5}">
                      <a16:colId xmlns:a16="http://schemas.microsoft.com/office/drawing/2014/main" val="20000"/>
                    </a:ext>
                  </a:extLst>
                </a:gridCol>
                <a:gridCol w="1802145">
                  <a:extLst>
                    <a:ext uri="{9D8B030D-6E8A-4147-A177-3AD203B41FA5}">
                      <a16:colId xmlns:a16="http://schemas.microsoft.com/office/drawing/2014/main" val="20001"/>
                    </a:ext>
                  </a:extLst>
                </a:gridCol>
                <a:gridCol w="1916460">
                  <a:extLst>
                    <a:ext uri="{9D8B030D-6E8A-4147-A177-3AD203B41FA5}">
                      <a16:colId xmlns:a16="http://schemas.microsoft.com/office/drawing/2014/main" val="20002"/>
                    </a:ext>
                  </a:extLst>
                </a:gridCol>
                <a:gridCol w="1916460">
                  <a:extLst>
                    <a:ext uri="{9D8B030D-6E8A-4147-A177-3AD203B41FA5}">
                      <a16:colId xmlns:a16="http://schemas.microsoft.com/office/drawing/2014/main" val="20003"/>
                    </a:ext>
                  </a:extLst>
                </a:gridCol>
                <a:gridCol w="1916460">
                  <a:extLst>
                    <a:ext uri="{9D8B030D-6E8A-4147-A177-3AD203B41FA5}">
                      <a16:colId xmlns:a16="http://schemas.microsoft.com/office/drawing/2014/main" val="20004"/>
                    </a:ext>
                  </a:extLst>
                </a:gridCol>
              </a:tblGrid>
              <a:tr h="699104">
                <a:tc>
                  <a:txBody>
                    <a:bodyPr/>
                    <a:lstStyle/>
                    <a:p>
                      <a:pPr marL="0" marR="0" lvl="0" indent="0" algn="ctr" rtl="0">
                        <a:spcBef>
                          <a:spcPts val="0"/>
                        </a:spcBef>
                        <a:spcAft>
                          <a:spcPts val="0"/>
                        </a:spcAft>
                        <a:buNone/>
                      </a:pPr>
                      <a:endParaRPr sz="2400" b="0" u="none" strike="noStrike" cap="none" dirty="0">
                        <a:solidFill>
                          <a:schemeClr val="lt1"/>
                        </a:solidFill>
                        <a:latin typeface="+mj-lt"/>
                        <a:ea typeface="Century Gothic"/>
                        <a:cs typeface="Century Gothic"/>
                        <a:sym typeface="Century Gothic"/>
                      </a:endParaRPr>
                    </a:p>
                  </a:txBody>
                  <a:tcPr marL="85625" marR="85625" marT="42800" marB="42800" anchor="ctr">
                    <a:lnT w="12700" cap="flat" cmpd="sng">
                      <a:solidFill>
                        <a:schemeClr val="accent1"/>
                      </a:solidFill>
                      <a:prstDash val="solid"/>
                      <a:round/>
                      <a:headEnd type="none" w="sm" len="sm"/>
                      <a:tailEnd type="none" w="sm" len="sm"/>
                    </a:lnT>
                  </a:tcPr>
                </a:tc>
                <a:tc>
                  <a:txBody>
                    <a:bodyPr/>
                    <a:lstStyle/>
                    <a:p>
                      <a:pPr marL="0" marR="0" lvl="0" indent="0" algn="r" rtl="0">
                        <a:spcBef>
                          <a:spcPts val="0"/>
                        </a:spcBef>
                        <a:spcAft>
                          <a:spcPts val="0"/>
                        </a:spcAft>
                        <a:buNone/>
                      </a:pPr>
                      <a:r>
                        <a:rPr lang="en-US" sz="2400" b="0" u="none" strike="noStrike" cap="none" dirty="0">
                          <a:solidFill>
                            <a:schemeClr val="bg2"/>
                          </a:solidFill>
                          <a:effectLst/>
                          <a:latin typeface="+mj-lt"/>
                          <a:sym typeface="Century Gothic"/>
                        </a:rPr>
                        <a:t>Logistic Regression</a:t>
                      </a:r>
                      <a:endParaRPr sz="2400" b="0" dirty="0">
                        <a:solidFill>
                          <a:schemeClr val="bg2"/>
                        </a:solidFill>
                        <a:effectLst/>
                        <a:latin typeface="+mj-lt"/>
                      </a:endParaRPr>
                    </a:p>
                  </a:txBody>
                  <a:tcPr marL="85625" marR="85625" marT="42800" marB="42800" anchor="ctr">
                    <a:lnT w="12700" cap="flat" cmpd="sng">
                      <a:solidFill>
                        <a:schemeClr val="accent1"/>
                      </a:solidFill>
                      <a:prstDash val="solid"/>
                      <a:round/>
                      <a:headEnd type="none" w="sm" len="sm"/>
                      <a:tailEnd type="none" w="sm" len="sm"/>
                    </a:lnT>
                  </a:tcPr>
                </a:tc>
                <a:tc>
                  <a:txBody>
                    <a:bodyPr/>
                    <a:lstStyle/>
                    <a:p>
                      <a:pPr marL="0" marR="0" lvl="0" indent="0" algn="r" rtl="0">
                        <a:spcBef>
                          <a:spcPts val="0"/>
                        </a:spcBef>
                        <a:spcAft>
                          <a:spcPts val="0"/>
                        </a:spcAft>
                        <a:buNone/>
                      </a:pPr>
                      <a:r>
                        <a:rPr lang="en-US" altLang="zh-CN" sz="2400" b="0" u="none" strike="noStrike" cap="none" dirty="0">
                          <a:solidFill>
                            <a:schemeClr val="bg2"/>
                          </a:solidFill>
                          <a:effectLst/>
                          <a:latin typeface="+mj-lt"/>
                          <a:ea typeface="Century Gothic"/>
                          <a:cs typeface="Century Gothic"/>
                          <a:sym typeface="Century Gothic"/>
                        </a:rPr>
                        <a:t>Gaussian </a:t>
                      </a:r>
                    </a:p>
                    <a:p>
                      <a:pPr marL="0" marR="0" lvl="0" indent="0" algn="r" rtl="0">
                        <a:spcBef>
                          <a:spcPts val="0"/>
                        </a:spcBef>
                        <a:spcAft>
                          <a:spcPts val="0"/>
                        </a:spcAft>
                        <a:buNone/>
                      </a:pPr>
                      <a:r>
                        <a:rPr lang="en-US" altLang="zh-CN" sz="2400" b="0" u="none" strike="noStrike" cap="none" dirty="0">
                          <a:solidFill>
                            <a:schemeClr val="bg2"/>
                          </a:solidFill>
                          <a:effectLst/>
                          <a:latin typeface="+mj-lt"/>
                          <a:ea typeface="Century Gothic"/>
                          <a:cs typeface="Century Gothic"/>
                          <a:sym typeface="Century Gothic"/>
                        </a:rPr>
                        <a:t>Naïve Bayes</a:t>
                      </a:r>
                      <a:endParaRPr sz="2400" b="0" dirty="0">
                        <a:solidFill>
                          <a:schemeClr val="bg2"/>
                        </a:solidFill>
                        <a:effectLst/>
                        <a:latin typeface="+mj-lt"/>
                      </a:endParaRPr>
                    </a:p>
                  </a:txBody>
                  <a:tcPr marL="85625" marR="85625" marT="42800" marB="42800" anchor="ctr">
                    <a:lnT w="12700" cap="flat" cmpd="sng">
                      <a:solidFill>
                        <a:schemeClr val="accent1"/>
                      </a:solidFill>
                      <a:prstDash val="solid"/>
                      <a:round/>
                      <a:headEnd type="none" w="sm" len="sm"/>
                      <a:tailEnd type="none" w="sm" len="sm"/>
                    </a:lnT>
                  </a:tcPr>
                </a:tc>
                <a:tc>
                  <a:txBody>
                    <a:bodyPr/>
                    <a:lstStyle/>
                    <a:p>
                      <a:pPr marL="0" marR="0" lvl="0" indent="0" algn="r" rtl="0">
                        <a:spcBef>
                          <a:spcPts val="0"/>
                        </a:spcBef>
                        <a:spcAft>
                          <a:spcPts val="0"/>
                        </a:spcAft>
                        <a:buNone/>
                      </a:pPr>
                      <a:r>
                        <a:rPr lang="en-US" sz="2400" b="0" dirty="0">
                          <a:solidFill>
                            <a:schemeClr val="bg2"/>
                          </a:solidFill>
                          <a:effectLst/>
                          <a:latin typeface="+mj-lt"/>
                        </a:rPr>
                        <a:t>SVM</a:t>
                      </a:r>
                      <a:endParaRPr sz="2400" b="0" dirty="0">
                        <a:solidFill>
                          <a:schemeClr val="bg2"/>
                        </a:solidFill>
                        <a:effectLst/>
                        <a:latin typeface="+mj-lt"/>
                      </a:endParaRPr>
                    </a:p>
                  </a:txBody>
                  <a:tcPr marL="85625" marR="85625" marT="42800" marB="42800" anchor="ctr">
                    <a:lnT w="12700" cap="flat" cmpd="sng">
                      <a:solidFill>
                        <a:schemeClr val="accent1"/>
                      </a:solidFill>
                      <a:prstDash val="solid"/>
                      <a:round/>
                      <a:headEnd type="none" w="sm" len="sm"/>
                      <a:tailEnd type="none" w="sm" len="sm"/>
                    </a:lnT>
                  </a:tcPr>
                </a:tc>
                <a:tc>
                  <a:txBody>
                    <a:bodyPr/>
                    <a:lstStyle/>
                    <a:p>
                      <a:pPr marL="0" marR="0" lvl="0" indent="0" algn="r" rtl="0">
                        <a:spcBef>
                          <a:spcPts val="0"/>
                        </a:spcBef>
                        <a:spcAft>
                          <a:spcPts val="0"/>
                        </a:spcAft>
                        <a:buNone/>
                      </a:pPr>
                      <a:r>
                        <a:rPr lang="en-US" sz="2400" b="0" dirty="0">
                          <a:solidFill>
                            <a:schemeClr val="bg2"/>
                          </a:solidFill>
                          <a:effectLst/>
                          <a:latin typeface="+mj-lt"/>
                        </a:rPr>
                        <a:t>KNN</a:t>
                      </a:r>
                      <a:endParaRPr sz="2400" b="0" dirty="0">
                        <a:solidFill>
                          <a:schemeClr val="bg2"/>
                        </a:solidFill>
                        <a:effectLst/>
                        <a:latin typeface="+mj-lt"/>
                      </a:endParaRPr>
                    </a:p>
                  </a:txBody>
                  <a:tcPr marL="85625" marR="85625" marT="42800" marB="42800" anchor="ctr">
                    <a:lnT w="12700" cap="flat" cmpd="sng">
                      <a:solidFill>
                        <a:schemeClr val="accent1"/>
                      </a:solidFill>
                      <a:prstDash val="solid"/>
                      <a:round/>
                      <a:headEnd type="none" w="sm" len="sm"/>
                      <a:tailEnd type="none" w="sm" len="sm"/>
                    </a:lnT>
                  </a:tcPr>
                </a:tc>
                <a:extLst>
                  <a:ext uri="{0D108BD9-81ED-4DB2-BD59-A6C34878D82A}">
                    <a16:rowId xmlns:a16="http://schemas.microsoft.com/office/drawing/2014/main" val="10000"/>
                  </a:ext>
                </a:extLst>
              </a:tr>
              <a:tr h="699104">
                <a:tc>
                  <a:txBody>
                    <a:bodyPr/>
                    <a:lstStyle/>
                    <a:p>
                      <a:pPr marL="0" marR="0" lvl="0" indent="0" algn="l" rtl="0">
                        <a:spcBef>
                          <a:spcPts val="0"/>
                        </a:spcBef>
                        <a:spcAft>
                          <a:spcPts val="0"/>
                        </a:spcAft>
                        <a:buNone/>
                      </a:pPr>
                      <a:r>
                        <a:rPr lang="en-US" altLang="zh-CN" sz="2400" b="0" u="none" strike="noStrike" cap="none" dirty="0">
                          <a:solidFill>
                            <a:srgbClr val="262626"/>
                          </a:solidFill>
                          <a:latin typeface="+mj-lt"/>
                          <a:ea typeface="Century Gothic"/>
                          <a:cs typeface="Century Gothic"/>
                          <a:sym typeface="Century Gothic"/>
                        </a:rPr>
                        <a:t>W/O Content Feature</a:t>
                      </a:r>
                      <a:endParaRPr sz="2400" dirty="0">
                        <a:latin typeface="+mj-lt"/>
                      </a:endParaRPr>
                    </a:p>
                  </a:txBody>
                  <a:tcPr marL="85625" marR="85625" marT="42800" marB="42800" anchor="ctr">
                    <a:solidFill>
                      <a:schemeClr val="accent1"/>
                    </a:solidFill>
                  </a:tcPr>
                </a:tc>
                <a:tc>
                  <a:txBody>
                    <a:bodyPr/>
                    <a:lstStyle/>
                    <a:p>
                      <a:pPr marL="0" marR="0" lvl="0" indent="0" algn="r" rtl="0">
                        <a:spcBef>
                          <a:spcPts val="0"/>
                        </a:spcBef>
                        <a:spcAft>
                          <a:spcPts val="0"/>
                        </a:spcAft>
                        <a:buNone/>
                      </a:pPr>
                      <a:r>
                        <a:rPr lang="en-US" altLang="zh-CN" sz="2400" b="0" u="none" strike="noStrike" cap="none" dirty="0">
                          <a:solidFill>
                            <a:srgbClr val="262626"/>
                          </a:solidFill>
                          <a:latin typeface="+mj-lt"/>
                          <a:ea typeface="Century Gothic"/>
                          <a:cs typeface="Century Gothic"/>
                          <a:sym typeface="Century Gothic"/>
                        </a:rPr>
                        <a:t>0.2722</a:t>
                      </a:r>
                      <a:endParaRPr sz="2400" b="0" u="none" strike="noStrike" cap="none" dirty="0">
                        <a:solidFill>
                          <a:srgbClr val="262626"/>
                        </a:solidFill>
                        <a:latin typeface="+mj-lt"/>
                        <a:ea typeface="Century Gothic"/>
                        <a:cs typeface="Century Gothic"/>
                        <a:sym typeface="Century Gothic"/>
                      </a:endParaRPr>
                    </a:p>
                  </a:txBody>
                  <a:tcPr marL="85625" marR="85625" marT="42800" marB="42800" anchor="ctr">
                    <a:solidFill>
                      <a:schemeClr val="accent1"/>
                    </a:solidFill>
                  </a:tcPr>
                </a:tc>
                <a:tc>
                  <a:txBody>
                    <a:bodyPr/>
                    <a:lstStyle/>
                    <a:p>
                      <a:pPr marL="0" marR="0" lvl="0" indent="0" algn="r" rtl="0">
                        <a:spcBef>
                          <a:spcPts val="0"/>
                        </a:spcBef>
                        <a:spcAft>
                          <a:spcPts val="0"/>
                        </a:spcAft>
                        <a:buNone/>
                      </a:pPr>
                      <a:r>
                        <a:rPr lang="en-US" altLang="zh-CN" sz="2400" b="0" u="none" strike="noStrike" cap="none" dirty="0">
                          <a:solidFill>
                            <a:srgbClr val="262626"/>
                          </a:solidFill>
                          <a:latin typeface="+mj-lt"/>
                          <a:ea typeface="Century Gothic"/>
                          <a:cs typeface="Century Gothic"/>
                          <a:sym typeface="Century Gothic"/>
                        </a:rPr>
                        <a:t>0.2906</a:t>
                      </a:r>
                      <a:endParaRPr sz="2400" b="0" u="none" strike="noStrike" cap="none" dirty="0">
                        <a:solidFill>
                          <a:srgbClr val="262626"/>
                        </a:solidFill>
                        <a:latin typeface="+mj-lt"/>
                        <a:ea typeface="Century Gothic"/>
                        <a:cs typeface="Century Gothic"/>
                        <a:sym typeface="Century Gothic"/>
                      </a:endParaRPr>
                    </a:p>
                  </a:txBody>
                  <a:tcPr marL="85625" marR="85625" marT="42800" marB="42800" anchor="ctr">
                    <a:solidFill>
                      <a:schemeClr val="accent1"/>
                    </a:solidFill>
                  </a:tcPr>
                </a:tc>
                <a:tc>
                  <a:txBody>
                    <a:bodyPr/>
                    <a:lstStyle/>
                    <a:p>
                      <a:pPr marL="0" marR="0" lvl="0" indent="0" algn="r" rtl="0">
                        <a:spcBef>
                          <a:spcPts val="0"/>
                        </a:spcBef>
                        <a:spcAft>
                          <a:spcPts val="0"/>
                        </a:spcAft>
                        <a:buNone/>
                      </a:pPr>
                      <a:r>
                        <a:rPr lang="en-US" altLang="zh-CN" sz="2400" b="0" u="none" strike="noStrike" cap="none" dirty="0">
                          <a:solidFill>
                            <a:srgbClr val="262626"/>
                          </a:solidFill>
                          <a:latin typeface="+mj-lt"/>
                          <a:ea typeface="Century Gothic"/>
                          <a:cs typeface="Century Gothic"/>
                          <a:sym typeface="Century Gothic"/>
                        </a:rPr>
                        <a:t>0.2717</a:t>
                      </a:r>
                      <a:endParaRPr sz="2400" b="0" u="none" strike="noStrike" cap="none" dirty="0">
                        <a:solidFill>
                          <a:srgbClr val="262626"/>
                        </a:solidFill>
                        <a:latin typeface="+mj-lt"/>
                        <a:ea typeface="Century Gothic"/>
                        <a:cs typeface="Century Gothic"/>
                        <a:sym typeface="Century Gothic"/>
                      </a:endParaRPr>
                    </a:p>
                  </a:txBody>
                  <a:tcPr marL="85625" marR="85625" marT="42800" marB="42800" anchor="ctr">
                    <a:solidFill>
                      <a:schemeClr val="accent1"/>
                    </a:solidFill>
                  </a:tcPr>
                </a:tc>
                <a:tc>
                  <a:txBody>
                    <a:bodyPr/>
                    <a:lstStyle/>
                    <a:p>
                      <a:pPr marL="0" marR="0" lvl="0" indent="0" algn="r" rtl="0">
                        <a:spcBef>
                          <a:spcPts val="0"/>
                        </a:spcBef>
                        <a:spcAft>
                          <a:spcPts val="0"/>
                        </a:spcAft>
                        <a:buNone/>
                      </a:pPr>
                      <a:r>
                        <a:rPr lang="en-US" altLang="zh-CN" sz="2400" b="0" u="none" strike="noStrike" cap="none" dirty="0">
                          <a:solidFill>
                            <a:srgbClr val="262626"/>
                          </a:solidFill>
                          <a:latin typeface="+mj-lt"/>
                          <a:ea typeface="Century Gothic"/>
                          <a:cs typeface="Century Gothic"/>
                          <a:sym typeface="Century Gothic"/>
                        </a:rPr>
                        <a:t>0.3011</a:t>
                      </a:r>
                      <a:endParaRPr sz="2400" b="0" u="none" strike="noStrike" cap="none" dirty="0">
                        <a:solidFill>
                          <a:srgbClr val="262626"/>
                        </a:solidFill>
                        <a:latin typeface="+mj-lt"/>
                        <a:ea typeface="Century Gothic"/>
                        <a:cs typeface="Century Gothic"/>
                        <a:sym typeface="Century Gothic"/>
                      </a:endParaRPr>
                    </a:p>
                  </a:txBody>
                  <a:tcPr marL="85625" marR="85625" marT="42800" marB="42800" anchor="ctr">
                    <a:solidFill>
                      <a:schemeClr val="accent1"/>
                    </a:solidFill>
                  </a:tcPr>
                </a:tc>
                <a:extLst>
                  <a:ext uri="{0D108BD9-81ED-4DB2-BD59-A6C34878D82A}">
                    <a16:rowId xmlns:a16="http://schemas.microsoft.com/office/drawing/2014/main" val="10001"/>
                  </a:ext>
                </a:extLst>
              </a:tr>
              <a:tr h="433794">
                <a:tc>
                  <a:txBody>
                    <a:bodyPr/>
                    <a:lstStyle/>
                    <a:p>
                      <a:pPr marL="0" marR="0" lvl="0" indent="0" algn="l" rtl="0">
                        <a:lnSpc>
                          <a:spcPct val="100000"/>
                        </a:lnSpc>
                        <a:spcBef>
                          <a:spcPts val="0"/>
                        </a:spcBef>
                        <a:spcAft>
                          <a:spcPts val="0"/>
                        </a:spcAft>
                        <a:buClr>
                          <a:srgbClr val="262626"/>
                        </a:buClr>
                        <a:buSzPts val="1600"/>
                        <a:buFont typeface="Century Gothic"/>
                        <a:buNone/>
                      </a:pPr>
                      <a:r>
                        <a:rPr lang="en-US" sz="2400" b="0" u="none" strike="noStrike" cap="none" dirty="0">
                          <a:solidFill>
                            <a:srgbClr val="262626"/>
                          </a:solidFill>
                          <a:latin typeface="+mj-lt"/>
                          <a:sym typeface="Century Gothic"/>
                        </a:rPr>
                        <a:t>W/ Content Feature</a:t>
                      </a:r>
                      <a:endParaRPr sz="2400" dirty="0">
                        <a:latin typeface="+mj-lt"/>
                      </a:endParaRPr>
                    </a:p>
                  </a:txBody>
                  <a:tcPr marL="85625" marR="85625" marT="42800" marB="42800" anchor="ctr"/>
                </a:tc>
                <a:tc>
                  <a:txBody>
                    <a:bodyPr/>
                    <a:lstStyle/>
                    <a:p>
                      <a:pPr marL="0" marR="0" lvl="0" indent="0" algn="r" rtl="0">
                        <a:spcBef>
                          <a:spcPts val="0"/>
                        </a:spcBef>
                        <a:spcAft>
                          <a:spcPts val="0"/>
                        </a:spcAft>
                        <a:buNone/>
                      </a:pPr>
                      <a:r>
                        <a:rPr lang="en-US" altLang="zh-CN" sz="2400" b="0" u="none" strike="noStrike" cap="none" dirty="0">
                          <a:solidFill>
                            <a:srgbClr val="262626"/>
                          </a:solidFill>
                          <a:latin typeface="+mj-lt"/>
                          <a:ea typeface="Century Gothic"/>
                          <a:cs typeface="Century Gothic"/>
                          <a:sym typeface="Century Gothic"/>
                        </a:rPr>
                        <a:t>0.2725</a:t>
                      </a:r>
                    </a:p>
                  </a:txBody>
                  <a:tcPr marL="85625" marR="85625" marT="42800" marB="42800" anchor="ctr"/>
                </a:tc>
                <a:tc>
                  <a:txBody>
                    <a:bodyPr/>
                    <a:lstStyle/>
                    <a:p>
                      <a:pPr marL="0" marR="0" lvl="0" indent="0" algn="r" rtl="0">
                        <a:spcBef>
                          <a:spcPts val="0"/>
                        </a:spcBef>
                        <a:spcAft>
                          <a:spcPts val="0"/>
                        </a:spcAft>
                        <a:buNone/>
                      </a:pPr>
                      <a:r>
                        <a:rPr lang="en-US" altLang="zh-CN" sz="2400" b="0" u="none" strike="noStrike" cap="none" dirty="0">
                          <a:solidFill>
                            <a:srgbClr val="262626"/>
                          </a:solidFill>
                          <a:latin typeface="+mj-lt"/>
                          <a:ea typeface="Century Gothic"/>
                          <a:cs typeface="Century Gothic"/>
                          <a:sym typeface="Century Gothic"/>
                        </a:rPr>
                        <a:t>0.3075</a:t>
                      </a:r>
                      <a:endParaRPr sz="2400" b="0" u="none" strike="noStrike" cap="none" dirty="0">
                        <a:solidFill>
                          <a:srgbClr val="262626"/>
                        </a:solidFill>
                        <a:latin typeface="+mj-lt"/>
                        <a:ea typeface="Century Gothic"/>
                        <a:cs typeface="Century Gothic"/>
                        <a:sym typeface="Century Gothic"/>
                      </a:endParaRPr>
                    </a:p>
                  </a:txBody>
                  <a:tcPr marL="85625" marR="85625" marT="42800" marB="42800" anchor="ctr"/>
                </a:tc>
                <a:tc>
                  <a:txBody>
                    <a:bodyPr/>
                    <a:lstStyle/>
                    <a:p>
                      <a:pPr marL="0" marR="0" lvl="0" indent="0" algn="r" rtl="0">
                        <a:spcBef>
                          <a:spcPts val="0"/>
                        </a:spcBef>
                        <a:spcAft>
                          <a:spcPts val="0"/>
                        </a:spcAft>
                        <a:buNone/>
                      </a:pPr>
                      <a:r>
                        <a:rPr lang="en-US" altLang="zh-CN" sz="2400" b="0" u="none" strike="noStrike" cap="none" dirty="0">
                          <a:solidFill>
                            <a:srgbClr val="262626"/>
                          </a:solidFill>
                          <a:latin typeface="+mj-lt"/>
                          <a:ea typeface="Century Gothic"/>
                          <a:cs typeface="Century Gothic"/>
                          <a:sym typeface="Century Gothic"/>
                        </a:rPr>
                        <a:t>0.2841</a:t>
                      </a:r>
                      <a:endParaRPr sz="2400" b="0" u="none" strike="noStrike" cap="none" dirty="0">
                        <a:solidFill>
                          <a:srgbClr val="262626"/>
                        </a:solidFill>
                        <a:latin typeface="+mj-lt"/>
                        <a:ea typeface="Century Gothic"/>
                        <a:cs typeface="Century Gothic"/>
                        <a:sym typeface="Century Gothic"/>
                      </a:endParaRPr>
                    </a:p>
                  </a:txBody>
                  <a:tcPr marL="85625" marR="85625" marT="42800" marB="42800" anchor="ctr"/>
                </a:tc>
                <a:tc>
                  <a:txBody>
                    <a:bodyPr/>
                    <a:lstStyle/>
                    <a:p>
                      <a:pPr marL="0" marR="0" lvl="0" indent="0" algn="r" rtl="0">
                        <a:spcBef>
                          <a:spcPts val="0"/>
                        </a:spcBef>
                        <a:spcAft>
                          <a:spcPts val="0"/>
                        </a:spcAft>
                        <a:buNone/>
                      </a:pPr>
                      <a:r>
                        <a:rPr lang="en-US" altLang="zh-CN" sz="2400" b="0" u="none" strike="noStrike" cap="none" dirty="0">
                          <a:solidFill>
                            <a:srgbClr val="262626"/>
                          </a:solidFill>
                          <a:latin typeface="+mj-lt"/>
                          <a:ea typeface="Century Gothic"/>
                          <a:cs typeface="Century Gothic"/>
                          <a:sym typeface="Century Gothic"/>
                        </a:rPr>
                        <a:t>0.3175</a:t>
                      </a:r>
                      <a:endParaRPr sz="2400" b="0" u="none" strike="noStrike" cap="none" dirty="0">
                        <a:solidFill>
                          <a:srgbClr val="262626"/>
                        </a:solidFill>
                        <a:latin typeface="+mj-lt"/>
                        <a:ea typeface="Century Gothic"/>
                        <a:cs typeface="Century Gothic"/>
                        <a:sym typeface="Century Gothic"/>
                      </a:endParaRPr>
                    </a:p>
                  </a:txBody>
                  <a:tcPr marL="85625" marR="85625" marT="42800" marB="42800" anchor="ctr"/>
                </a:tc>
                <a:extLst>
                  <a:ext uri="{0D108BD9-81ED-4DB2-BD59-A6C34878D82A}">
                    <a16:rowId xmlns:a16="http://schemas.microsoft.com/office/drawing/2014/main" val="10002"/>
                  </a:ext>
                </a:extLst>
              </a:tr>
            </a:tbl>
          </a:graphicData>
        </a:graphic>
      </p:graphicFrame>
      <p:sp>
        <p:nvSpPr>
          <p:cNvPr id="1411" name="Shape 1411"/>
          <p:cNvSpPr/>
          <p:nvPr/>
        </p:nvSpPr>
        <p:spPr>
          <a:xfrm>
            <a:off x="1108032" y="962215"/>
            <a:ext cx="10160879" cy="413893"/>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n-US" altLang="zh-CN" sz="2400" b="1" dirty="0">
                <a:solidFill>
                  <a:schemeClr val="lt1"/>
                </a:solidFill>
                <a:latin typeface="+mj-lt"/>
                <a:ea typeface="Century Gothic"/>
                <a:cs typeface="Century Gothic"/>
                <a:sym typeface="Century Gothic"/>
              </a:rPr>
              <a:t>Content Feature: TF-IDF (Frequency-inverse document frequency) </a:t>
            </a:r>
            <a:endParaRPr sz="2400" dirty="0">
              <a:latin typeface="+mj-lt"/>
            </a:endParaRPr>
          </a:p>
        </p:txBody>
      </p:sp>
      <p:sp>
        <p:nvSpPr>
          <p:cNvPr id="2" name="文本框 1">
            <a:extLst>
              <a:ext uri="{FF2B5EF4-FFF2-40B4-BE49-F238E27FC236}">
                <a16:creationId xmlns:a16="http://schemas.microsoft.com/office/drawing/2014/main" id="{A42DB171-8D88-4949-80ED-BD138300AEEB}"/>
              </a:ext>
            </a:extLst>
          </p:cNvPr>
          <p:cNvSpPr txBox="1"/>
          <p:nvPr/>
        </p:nvSpPr>
        <p:spPr>
          <a:xfrm>
            <a:off x="1120732" y="1464281"/>
            <a:ext cx="8265315" cy="400110"/>
          </a:xfrm>
          <a:prstGeom prst="rect">
            <a:avLst/>
          </a:prstGeom>
          <a:noFill/>
        </p:spPr>
        <p:txBody>
          <a:bodyPr wrap="square" rtlCol="0">
            <a:spAutoFit/>
          </a:bodyPr>
          <a:lstStyle/>
          <a:p>
            <a:r>
              <a:rPr lang="en-US" altLang="zh-CN" sz="2000" dirty="0">
                <a:solidFill>
                  <a:schemeClr val="bg1"/>
                </a:solidFill>
              </a:rPr>
              <a:t>Training size = 8,000, Originally sampled</a:t>
            </a:r>
            <a:endParaRPr lang="zh-CN" altLang="en-US" sz="2000" dirty="0">
              <a:solidFill>
                <a:schemeClr val="bg1"/>
              </a:solidFill>
            </a:endParaRPr>
          </a:p>
        </p:txBody>
      </p:sp>
      <p:sp>
        <p:nvSpPr>
          <p:cNvPr id="8" name="Shape 1411">
            <a:extLst>
              <a:ext uri="{FF2B5EF4-FFF2-40B4-BE49-F238E27FC236}">
                <a16:creationId xmlns:a16="http://schemas.microsoft.com/office/drawing/2014/main" id="{97FA6C2D-A0A3-489C-BE24-95F8569CC876}"/>
              </a:ext>
            </a:extLst>
          </p:cNvPr>
          <p:cNvSpPr/>
          <p:nvPr/>
        </p:nvSpPr>
        <p:spPr>
          <a:xfrm>
            <a:off x="1078013" y="4751151"/>
            <a:ext cx="9713919" cy="509634"/>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n-US" altLang="zh-CN" sz="2400" b="1" dirty="0">
                <a:solidFill>
                  <a:srgbClr val="FFC000"/>
                </a:solidFill>
                <a:latin typeface="+mj-lt"/>
                <a:ea typeface="Century Gothic"/>
                <a:cs typeface="Century Gothic"/>
                <a:sym typeface="Century Gothic"/>
              </a:rPr>
              <a:t>Best Model: Logistic Regression using 8,000 originally sampled data with features including text structure, word features and sentiment features.</a:t>
            </a:r>
            <a:endParaRPr sz="2400" dirty="0">
              <a:solidFill>
                <a:srgbClr val="FFC000"/>
              </a:solidFill>
              <a:latin typeface="+mj-lt"/>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50"/>
        <p:cNvGrpSpPr/>
        <p:nvPr/>
      </p:nvGrpSpPr>
      <p:grpSpPr>
        <a:xfrm>
          <a:off x="0" y="0"/>
          <a:ext cx="0" cy="0"/>
          <a:chOff x="0" y="0"/>
          <a:chExt cx="0" cy="0"/>
        </a:xfrm>
      </p:grpSpPr>
      <p:sp>
        <p:nvSpPr>
          <p:cNvPr id="1552" name="Shape 1552"/>
          <p:cNvSpPr txBox="1">
            <a:spLocks noGrp="1"/>
          </p:cNvSpPr>
          <p:nvPr>
            <p:ph type="body" idx="1"/>
          </p:nvPr>
        </p:nvSpPr>
        <p:spPr>
          <a:xfrm>
            <a:off x="781878" y="1985433"/>
            <a:ext cx="10628244" cy="897467"/>
          </a:xfrm>
          <a:prstGeom prst="rect">
            <a:avLst/>
          </a:prstGeom>
          <a:noFill/>
          <a:ln>
            <a:noFill/>
          </a:ln>
        </p:spPr>
        <p:txBody>
          <a:bodyPr spcFirstLastPara="1" wrap="square" lIns="91425" tIns="45700" rIns="91425" bIns="45700" anchor="t" anchorCtr="0">
            <a:noAutofit/>
          </a:bodyPr>
          <a:lstStyle/>
          <a:p>
            <a:pPr marL="0" lvl="0" indent="0">
              <a:spcBef>
                <a:spcPts val="0"/>
              </a:spcBef>
            </a:pPr>
            <a:r>
              <a:rPr lang="en-US" sz="8000" dirty="0">
                <a:solidFill>
                  <a:schemeClr val="bg1"/>
                </a:solidFill>
              </a:rPr>
              <a:t>6. </a:t>
            </a:r>
            <a:r>
              <a:rPr lang="en-US" sz="8000" dirty="0"/>
              <a:t>Further Improvements?</a:t>
            </a:r>
            <a:endParaRPr sz="8000" dirty="0"/>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Shape 1160"/>
          <p:cNvSpPr txBox="1">
            <a:spLocks noGrp="1"/>
          </p:cNvSpPr>
          <p:nvPr>
            <p:ph type="body" idx="1"/>
          </p:nvPr>
        </p:nvSpPr>
        <p:spPr>
          <a:xfrm>
            <a:off x="698039" y="51718"/>
            <a:ext cx="4603447" cy="30751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1"/>
              </a:buClr>
              <a:buSzPts val="2400"/>
              <a:buFont typeface="Arial"/>
              <a:buNone/>
            </a:pPr>
            <a:r>
              <a:rPr lang="zh-CN" sz="2400" b="1" i="0" u="none" strike="noStrike" cap="none" dirty="0">
                <a:solidFill>
                  <a:schemeClr val="accent1"/>
                </a:solidFill>
                <a:latin typeface="Century Gothic"/>
                <a:ea typeface="Century Gothic"/>
                <a:cs typeface="Century Gothic"/>
                <a:sym typeface="Century Gothic"/>
              </a:rPr>
              <a:t>Part </a:t>
            </a:r>
            <a:r>
              <a:rPr lang="en-US" altLang="zh-CN" b="1" dirty="0"/>
              <a:t>6</a:t>
            </a:r>
            <a:r>
              <a:rPr lang="zh-CN" sz="2400" b="1" i="0" u="none" strike="noStrike" cap="none" dirty="0">
                <a:solidFill>
                  <a:schemeClr val="accent1"/>
                </a:solidFill>
                <a:latin typeface="Century Gothic"/>
                <a:ea typeface="Century Gothic"/>
                <a:cs typeface="Century Gothic"/>
                <a:sym typeface="Century Gothic"/>
              </a:rPr>
              <a:t> </a:t>
            </a:r>
            <a:r>
              <a:rPr lang="en-US" altLang="zh-CN" b="1" dirty="0"/>
              <a:t>Project Limitations</a:t>
            </a:r>
            <a:endParaRPr dirty="0"/>
          </a:p>
        </p:txBody>
      </p:sp>
      <p:sp>
        <p:nvSpPr>
          <p:cNvPr id="16" name="Shape 1170">
            <a:extLst>
              <a:ext uri="{FF2B5EF4-FFF2-40B4-BE49-F238E27FC236}">
                <a16:creationId xmlns:a16="http://schemas.microsoft.com/office/drawing/2014/main" id="{E3022A26-F059-4382-9CAA-F54F0D669652}"/>
              </a:ext>
            </a:extLst>
          </p:cNvPr>
          <p:cNvSpPr/>
          <p:nvPr/>
        </p:nvSpPr>
        <p:spPr>
          <a:xfrm>
            <a:off x="642457" y="1144693"/>
            <a:ext cx="10555630" cy="4116420"/>
          </a:xfrm>
          <a:prstGeom prst="rect">
            <a:avLst/>
          </a:prstGeom>
          <a:noFill/>
          <a:ln>
            <a:noFill/>
          </a:ln>
        </p:spPr>
        <p:txBody>
          <a:bodyPr spcFirstLastPara="1" wrap="square" lIns="91425" tIns="45700" rIns="91425" bIns="45700" anchor="t" anchorCtr="0">
            <a:noAutofit/>
          </a:bodyPr>
          <a:lstStyle/>
          <a:p>
            <a:pPr marL="457200" lvl="0" indent="-457200">
              <a:buFont typeface="Arial" panose="020B0604020202020204" pitchFamily="34" charset="0"/>
              <a:buChar char="•"/>
            </a:pPr>
            <a:r>
              <a:rPr lang="en-US" altLang="zh-CN" sz="2800" b="1" dirty="0">
                <a:solidFill>
                  <a:schemeClr val="tx1">
                    <a:lumMod val="75000"/>
                    <a:lumOff val="25000"/>
                  </a:schemeClr>
                </a:solidFill>
              </a:rPr>
              <a:t>Study on more detailed categories separately</a:t>
            </a:r>
          </a:p>
          <a:p>
            <a:pPr lvl="0"/>
            <a:endParaRPr lang="en-US" altLang="zh-CN" sz="2800" dirty="0">
              <a:solidFill>
                <a:schemeClr val="tx1">
                  <a:lumMod val="75000"/>
                  <a:lumOff val="25000"/>
                </a:schemeClr>
              </a:solidFill>
            </a:endParaRPr>
          </a:p>
          <a:p>
            <a:pPr marL="457200" lvl="0" indent="-457200">
              <a:buFont typeface="Arial" panose="020B0604020202020204" pitchFamily="34" charset="0"/>
              <a:buChar char="•"/>
            </a:pPr>
            <a:r>
              <a:rPr lang="en-US" altLang="zh-CN" sz="2800" b="1" dirty="0">
                <a:solidFill>
                  <a:schemeClr val="tx1">
                    <a:lumMod val="75000"/>
                    <a:lumOff val="25000"/>
                  </a:schemeClr>
                </a:solidFill>
              </a:rPr>
              <a:t>Computational Effort</a:t>
            </a:r>
            <a:endParaRPr sz="3600" dirty="0">
              <a:solidFill>
                <a:schemeClr val="tx1">
                  <a:lumMod val="75000"/>
                  <a:lumOff val="25000"/>
                </a:schemeClr>
              </a:solidFill>
              <a:latin typeface="+mj-lt"/>
            </a:endParaRPr>
          </a:p>
        </p:txBody>
      </p:sp>
    </p:spTree>
    <p:extLst>
      <p:ext uri="{BB962C8B-B14F-4D97-AF65-F5344CB8AC3E}">
        <p14:creationId xmlns:p14="http://schemas.microsoft.com/office/powerpoint/2010/main" val="4094446061"/>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grpSp>
        <p:nvGrpSpPr>
          <p:cNvPr id="2" name="组合 1">
            <a:extLst>
              <a:ext uri="{FF2B5EF4-FFF2-40B4-BE49-F238E27FC236}">
                <a16:creationId xmlns:a16="http://schemas.microsoft.com/office/drawing/2014/main" id="{C8160BB4-5573-41DC-8618-41C15F4D15B7}"/>
              </a:ext>
            </a:extLst>
          </p:cNvPr>
          <p:cNvGrpSpPr/>
          <p:nvPr/>
        </p:nvGrpSpPr>
        <p:grpSpPr>
          <a:xfrm>
            <a:off x="6743054" y="1577640"/>
            <a:ext cx="5089555" cy="4304545"/>
            <a:chOff x="6743053" y="1577640"/>
            <a:chExt cx="5149400" cy="4318192"/>
          </a:xfrm>
        </p:grpSpPr>
        <p:sp>
          <p:nvSpPr>
            <p:cNvPr id="1067" name="Shape 1067"/>
            <p:cNvSpPr/>
            <p:nvPr/>
          </p:nvSpPr>
          <p:spPr>
            <a:xfrm>
              <a:off x="6743053" y="1656429"/>
              <a:ext cx="211754" cy="211754"/>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i="0" u="none" strike="noStrike" cap="none">
                <a:solidFill>
                  <a:schemeClr val="lt1"/>
                </a:solidFill>
                <a:latin typeface="Century Gothic"/>
                <a:ea typeface="Century Gothic"/>
                <a:cs typeface="Century Gothic"/>
                <a:sym typeface="Century Gothic"/>
              </a:endParaRPr>
            </a:p>
          </p:txBody>
        </p:sp>
        <p:sp>
          <p:nvSpPr>
            <p:cNvPr id="1068" name="Shape 1068"/>
            <p:cNvSpPr/>
            <p:nvPr/>
          </p:nvSpPr>
          <p:spPr>
            <a:xfrm>
              <a:off x="6743053" y="2349602"/>
              <a:ext cx="211754" cy="211754"/>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i="0" u="none" strike="noStrike" cap="none">
                <a:solidFill>
                  <a:schemeClr val="lt1"/>
                </a:solidFill>
                <a:latin typeface="Century Gothic"/>
                <a:ea typeface="Century Gothic"/>
                <a:cs typeface="Century Gothic"/>
                <a:sym typeface="Century Gothic"/>
              </a:endParaRPr>
            </a:p>
          </p:txBody>
        </p:sp>
        <p:sp>
          <p:nvSpPr>
            <p:cNvPr id="1069" name="Shape 1069"/>
            <p:cNvSpPr/>
            <p:nvPr/>
          </p:nvSpPr>
          <p:spPr>
            <a:xfrm>
              <a:off x="6743053" y="3042775"/>
              <a:ext cx="211754" cy="211754"/>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i="0" u="none" strike="noStrike" cap="none">
                <a:solidFill>
                  <a:schemeClr val="lt1"/>
                </a:solidFill>
                <a:latin typeface="Century Gothic"/>
                <a:ea typeface="Century Gothic"/>
                <a:cs typeface="Century Gothic"/>
                <a:sym typeface="Century Gothic"/>
              </a:endParaRPr>
            </a:p>
          </p:txBody>
        </p:sp>
        <p:sp>
          <p:nvSpPr>
            <p:cNvPr id="1070" name="Shape 1070"/>
            <p:cNvSpPr/>
            <p:nvPr/>
          </p:nvSpPr>
          <p:spPr>
            <a:xfrm>
              <a:off x="6743053" y="3735948"/>
              <a:ext cx="211754" cy="211754"/>
            </a:xfrm>
            <a:prstGeom prst="ellipse">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i="0" u="none" strike="noStrike" cap="none">
                <a:solidFill>
                  <a:schemeClr val="lt1"/>
                </a:solidFill>
                <a:latin typeface="Century Gothic"/>
                <a:ea typeface="Century Gothic"/>
                <a:cs typeface="Century Gothic"/>
                <a:sym typeface="Century Gothic"/>
              </a:endParaRPr>
            </a:p>
          </p:txBody>
        </p:sp>
        <p:sp>
          <p:nvSpPr>
            <p:cNvPr id="1071" name="Shape 1071"/>
            <p:cNvSpPr/>
            <p:nvPr/>
          </p:nvSpPr>
          <p:spPr>
            <a:xfrm>
              <a:off x="6743053" y="4429121"/>
              <a:ext cx="211754" cy="211754"/>
            </a:xfrm>
            <a:prstGeom prst="ellipse">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i="0" u="none" strike="noStrike" cap="none">
                <a:solidFill>
                  <a:schemeClr val="lt1"/>
                </a:solidFill>
                <a:latin typeface="Century Gothic"/>
                <a:ea typeface="Century Gothic"/>
                <a:cs typeface="Century Gothic"/>
                <a:sym typeface="Century Gothic"/>
              </a:endParaRPr>
            </a:p>
          </p:txBody>
        </p:sp>
        <p:sp>
          <p:nvSpPr>
            <p:cNvPr id="1072" name="Shape 1072"/>
            <p:cNvSpPr/>
            <p:nvPr/>
          </p:nvSpPr>
          <p:spPr>
            <a:xfrm>
              <a:off x="6743053" y="5122293"/>
              <a:ext cx="211754" cy="211754"/>
            </a:xfrm>
            <a:prstGeom prst="ellipse">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i="0" u="none" strike="noStrike" cap="none">
                <a:solidFill>
                  <a:schemeClr val="lt1"/>
                </a:solidFill>
                <a:latin typeface="Century Gothic"/>
                <a:ea typeface="Century Gothic"/>
                <a:cs typeface="Century Gothic"/>
                <a:sym typeface="Century Gothic"/>
              </a:endParaRPr>
            </a:p>
          </p:txBody>
        </p:sp>
        <p:sp>
          <p:nvSpPr>
            <p:cNvPr id="1073" name="Shape 1073"/>
            <p:cNvSpPr/>
            <p:nvPr/>
          </p:nvSpPr>
          <p:spPr>
            <a:xfrm>
              <a:off x="7247377" y="1577640"/>
              <a:ext cx="2339967" cy="29054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sz="1800" i="0" u="none" strike="noStrike" cap="none" dirty="0">
                  <a:solidFill>
                    <a:schemeClr val="dk1"/>
                  </a:solidFill>
                  <a:latin typeface="Century Gothic"/>
                  <a:ea typeface="Century Gothic"/>
                  <a:cs typeface="Century Gothic"/>
                  <a:sym typeface="Century Gothic"/>
                </a:rPr>
                <a:t>Part 1  </a:t>
              </a:r>
              <a:r>
                <a:rPr lang="en-US" altLang="zh-CN" sz="1800" i="0" u="none" strike="noStrike" cap="none" dirty="0">
                  <a:solidFill>
                    <a:schemeClr val="dk1"/>
                  </a:solidFill>
                  <a:latin typeface="Century Gothic"/>
                  <a:ea typeface="Century Gothic"/>
                  <a:cs typeface="Century Gothic"/>
                  <a:sym typeface="Century Gothic"/>
                </a:rPr>
                <a:t>Motivation</a:t>
              </a:r>
              <a:endParaRPr dirty="0"/>
            </a:p>
          </p:txBody>
        </p:sp>
        <p:sp>
          <p:nvSpPr>
            <p:cNvPr id="1074" name="Shape 1074"/>
            <p:cNvSpPr/>
            <p:nvPr/>
          </p:nvSpPr>
          <p:spPr>
            <a:xfrm>
              <a:off x="7247377" y="2271527"/>
              <a:ext cx="2958805" cy="2898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sz="1800" dirty="0">
                  <a:solidFill>
                    <a:schemeClr val="dk1"/>
                  </a:solidFill>
                  <a:latin typeface="Century Gothic"/>
                  <a:ea typeface="Century Gothic"/>
                  <a:cs typeface="Century Gothic"/>
                  <a:sym typeface="Century Gothic"/>
                </a:rPr>
                <a:t>Part 2</a:t>
              </a:r>
              <a:r>
                <a:rPr lang="en-US" altLang="zh-CN" sz="1800" dirty="0">
                  <a:solidFill>
                    <a:schemeClr val="dk1"/>
                  </a:solidFill>
                  <a:latin typeface="Century Gothic"/>
                  <a:ea typeface="Century Gothic"/>
                  <a:cs typeface="Century Gothic"/>
                  <a:sym typeface="Century Gothic"/>
                </a:rPr>
                <a:t>  Project Question</a:t>
              </a:r>
              <a:endParaRPr dirty="0"/>
            </a:p>
          </p:txBody>
        </p:sp>
        <p:sp>
          <p:nvSpPr>
            <p:cNvPr id="1075" name="Shape 1075"/>
            <p:cNvSpPr/>
            <p:nvPr/>
          </p:nvSpPr>
          <p:spPr>
            <a:xfrm>
              <a:off x="7247377" y="2965414"/>
              <a:ext cx="4645076" cy="61438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sz="1800" dirty="0">
                  <a:solidFill>
                    <a:schemeClr val="dk1"/>
                  </a:solidFill>
                  <a:latin typeface="Century Gothic"/>
                  <a:ea typeface="Century Gothic"/>
                  <a:cs typeface="Century Gothic"/>
                  <a:sym typeface="Century Gothic"/>
                </a:rPr>
                <a:t>Part 3  </a:t>
              </a:r>
              <a:r>
                <a:rPr lang="en-US" altLang="zh-CN" sz="1800" dirty="0">
                  <a:solidFill>
                    <a:schemeClr val="tx1"/>
                  </a:solidFill>
                  <a:latin typeface="Century Gothic"/>
                  <a:ea typeface="Century Gothic"/>
                  <a:cs typeface="Century Gothic"/>
                  <a:sym typeface="Century Gothic"/>
                </a:rPr>
                <a:t>Data Source &amp; Preprocessing</a:t>
              </a:r>
              <a:endParaRPr dirty="0">
                <a:solidFill>
                  <a:schemeClr val="tx1"/>
                </a:solidFill>
              </a:endParaRPr>
            </a:p>
          </p:txBody>
        </p:sp>
        <p:sp>
          <p:nvSpPr>
            <p:cNvPr id="1076" name="Shape 1076"/>
            <p:cNvSpPr/>
            <p:nvPr/>
          </p:nvSpPr>
          <p:spPr>
            <a:xfrm>
              <a:off x="7247377" y="3659301"/>
              <a:ext cx="328207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sz="1800" dirty="0">
                  <a:solidFill>
                    <a:schemeClr val="dk1"/>
                  </a:solidFill>
                  <a:latin typeface="Century Gothic"/>
                  <a:ea typeface="Century Gothic"/>
                  <a:cs typeface="Century Gothic"/>
                  <a:sym typeface="Century Gothic"/>
                </a:rPr>
                <a:t>Part 4  </a:t>
              </a:r>
              <a:r>
                <a:rPr lang="en-US" altLang="zh-CN" sz="1800" dirty="0">
                  <a:solidFill>
                    <a:schemeClr val="dk1"/>
                  </a:solidFill>
                  <a:latin typeface="Century Gothic"/>
                  <a:ea typeface="Century Gothic"/>
                  <a:cs typeface="Century Gothic"/>
                  <a:sym typeface="Century Gothic"/>
                </a:rPr>
                <a:t>Methodologies</a:t>
              </a:r>
              <a:endParaRPr dirty="0"/>
            </a:p>
          </p:txBody>
        </p:sp>
        <p:sp>
          <p:nvSpPr>
            <p:cNvPr id="1077" name="Shape 1077"/>
            <p:cNvSpPr/>
            <p:nvPr/>
          </p:nvSpPr>
          <p:spPr>
            <a:xfrm>
              <a:off x="7247378" y="5047073"/>
              <a:ext cx="3457567" cy="84875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sz="1800" dirty="0">
                  <a:solidFill>
                    <a:schemeClr val="dk1"/>
                  </a:solidFill>
                  <a:latin typeface="Century Gothic"/>
                  <a:ea typeface="Century Gothic"/>
                  <a:cs typeface="Century Gothic"/>
                  <a:sym typeface="Century Gothic"/>
                </a:rPr>
                <a:t>Part 6  </a:t>
              </a:r>
              <a:r>
                <a:rPr lang="en-US" altLang="zh-CN" sz="1800" dirty="0">
                  <a:solidFill>
                    <a:schemeClr val="dk1"/>
                  </a:solidFill>
                  <a:latin typeface="Century Gothic"/>
                  <a:ea typeface="Century Gothic"/>
                  <a:cs typeface="Century Gothic"/>
                  <a:sym typeface="Century Gothic"/>
                </a:rPr>
                <a:t>Limitation</a:t>
              </a:r>
              <a:endParaRPr dirty="0"/>
            </a:p>
          </p:txBody>
        </p:sp>
        <p:sp>
          <p:nvSpPr>
            <p:cNvPr id="1078" name="Shape 1078"/>
            <p:cNvSpPr/>
            <p:nvPr/>
          </p:nvSpPr>
          <p:spPr>
            <a:xfrm>
              <a:off x="7247378" y="4353188"/>
              <a:ext cx="2958804" cy="369332"/>
            </a:xfrm>
            <a:prstGeom prst="rect">
              <a:avLst/>
            </a:prstGeom>
            <a:noFill/>
            <a:ln>
              <a:noFill/>
            </a:ln>
          </p:spPr>
          <p:txBody>
            <a:bodyPr spcFirstLastPara="1" wrap="square" lIns="91425" tIns="45700" rIns="91425" bIns="45700" anchor="t" anchorCtr="0">
              <a:noAutofit/>
            </a:bodyPr>
            <a:lstStyle/>
            <a:p>
              <a:pPr lvl="0"/>
              <a:r>
                <a:rPr lang="zh-CN" sz="1800" dirty="0">
                  <a:solidFill>
                    <a:schemeClr val="dk1"/>
                  </a:solidFill>
                  <a:latin typeface="Century Gothic"/>
                  <a:ea typeface="Century Gothic"/>
                  <a:cs typeface="Century Gothic"/>
                  <a:sym typeface="Century Gothic"/>
                </a:rPr>
                <a:t>Part 5 </a:t>
              </a:r>
              <a:r>
                <a:rPr lang="en-US" altLang="zh-CN" sz="1800" dirty="0">
                  <a:solidFill>
                    <a:schemeClr val="dk1"/>
                  </a:solidFill>
                  <a:latin typeface="Century Gothic"/>
                  <a:ea typeface="Century Gothic"/>
                  <a:cs typeface="Century Gothic"/>
                  <a:sym typeface="Century Gothic"/>
                </a:rPr>
                <a:t> Empirical Results</a:t>
              </a:r>
              <a:endParaRPr dirty="0"/>
            </a:p>
          </p:txBody>
        </p:sp>
      </p:grpSp>
      <p:sp>
        <p:nvSpPr>
          <p:cNvPr id="1079" name="Shape 1079"/>
          <p:cNvSpPr txBox="1">
            <a:spLocks noGrp="1"/>
          </p:cNvSpPr>
          <p:nvPr>
            <p:ph type="body" idx="1"/>
          </p:nvPr>
        </p:nvSpPr>
        <p:spPr>
          <a:xfrm>
            <a:off x="2318329" y="2992097"/>
            <a:ext cx="2626295" cy="87380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4800"/>
              <a:buFont typeface="Arial"/>
              <a:buNone/>
            </a:pPr>
            <a:r>
              <a:rPr lang="en-US" altLang="zh-CN" sz="4000" b="1" i="0" u="none" strike="noStrike" cap="none" dirty="0">
                <a:solidFill>
                  <a:srgbClr val="FFFFFF"/>
                </a:solidFill>
                <a:latin typeface="Century Gothic"/>
                <a:ea typeface="Century Gothic"/>
                <a:cs typeface="Century Gothic"/>
                <a:sym typeface="Century Gothic"/>
              </a:rPr>
              <a:t>Content</a:t>
            </a:r>
            <a:endParaRPr sz="4000" b="1" i="0" u="none" strike="noStrike" cap="none" dirty="0">
              <a:solidFill>
                <a:srgbClr val="FFFFFF"/>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FFFFFF"/>
              </a:buClr>
              <a:buSzPts val="2400"/>
              <a:buFont typeface="Arial"/>
              <a:buNone/>
            </a:pPr>
            <a:endParaRPr sz="2400" b="1" i="0" u="none" strike="noStrike" cap="none" dirty="0">
              <a:solidFill>
                <a:srgbClr val="FFFFFF"/>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64"/>
        <p:cNvGrpSpPr/>
        <p:nvPr/>
      </p:nvGrpSpPr>
      <p:grpSpPr>
        <a:xfrm>
          <a:off x="0" y="0"/>
          <a:ext cx="0" cy="0"/>
          <a:chOff x="0" y="0"/>
          <a:chExt cx="0" cy="0"/>
        </a:xfrm>
      </p:grpSpPr>
      <p:sp>
        <p:nvSpPr>
          <p:cNvPr id="1565" name="Shape 1565"/>
          <p:cNvSpPr txBox="1">
            <a:spLocks noGrp="1"/>
          </p:cNvSpPr>
          <p:nvPr>
            <p:ph type="body" idx="1"/>
          </p:nvPr>
        </p:nvSpPr>
        <p:spPr>
          <a:xfrm>
            <a:off x="2970213" y="2776538"/>
            <a:ext cx="6003925" cy="131286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4800"/>
              <a:buFont typeface="Arial"/>
              <a:buNone/>
            </a:pPr>
            <a:r>
              <a:rPr lang="zh-CN" sz="4400" b="1" i="0" u="none" strike="noStrike" cap="none" dirty="0">
                <a:solidFill>
                  <a:schemeClr val="dk1"/>
                </a:solidFill>
                <a:latin typeface="+mj-lt"/>
                <a:ea typeface="Century Gothic"/>
                <a:cs typeface="Century Gothic"/>
                <a:sym typeface="Century Gothic"/>
              </a:rPr>
              <a:t>THANK YOU FOR WATCHING</a:t>
            </a:r>
            <a:endParaRPr sz="4400" dirty="0">
              <a:latin typeface="+mj-lt"/>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5" name="Shape 1085"/>
          <p:cNvSpPr txBox="1">
            <a:spLocks noGrp="1"/>
          </p:cNvSpPr>
          <p:nvPr>
            <p:ph type="body" idx="1"/>
          </p:nvPr>
        </p:nvSpPr>
        <p:spPr>
          <a:xfrm>
            <a:off x="2353440" y="2531533"/>
            <a:ext cx="7485119" cy="897467"/>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accent1"/>
              </a:buClr>
              <a:buSzPts val="6000"/>
              <a:buFont typeface="Arial"/>
              <a:buNone/>
            </a:pPr>
            <a:r>
              <a:rPr lang="en-US" altLang="zh-CN" sz="8000" b="1" i="0" u="none" strike="noStrike" cap="none" dirty="0">
                <a:solidFill>
                  <a:schemeClr val="bg1"/>
                </a:solidFill>
                <a:latin typeface="Century Gothic"/>
                <a:ea typeface="Century Gothic"/>
                <a:cs typeface="Century Gothic"/>
                <a:sym typeface="Century Gothic"/>
              </a:rPr>
              <a:t>1. </a:t>
            </a:r>
            <a:r>
              <a:rPr lang="en-US" altLang="zh-CN" sz="8000" b="1" i="0" u="none" strike="noStrike" cap="none" dirty="0">
                <a:solidFill>
                  <a:schemeClr val="accent1"/>
                </a:solidFill>
                <a:latin typeface="Century Gothic"/>
                <a:ea typeface="Century Gothic"/>
                <a:cs typeface="Century Gothic"/>
                <a:sym typeface="Century Gothic"/>
              </a:rPr>
              <a:t>Motivation </a:t>
            </a: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Shape 1160"/>
          <p:cNvSpPr txBox="1">
            <a:spLocks noGrp="1"/>
          </p:cNvSpPr>
          <p:nvPr>
            <p:ph type="body" idx="1"/>
          </p:nvPr>
        </p:nvSpPr>
        <p:spPr>
          <a:xfrm>
            <a:off x="698040" y="51718"/>
            <a:ext cx="3424766" cy="46143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1"/>
              </a:buClr>
              <a:buSzPts val="2400"/>
              <a:buFont typeface="Arial"/>
              <a:buNone/>
            </a:pPr>
            <a:r>
              <a:rPr lang="zh-CN" sz="2400" b="1" i="0" u="none" strike="noStrike" cap="none" dirty="0">
                <a:solidFill>
                  <a:schemeClr val="accent1"/>
                </a:solidFill>
                <a:latin typeface="Century Gothic"/>
                <a:ea typeface="Century Gothic"/>
                <a:cs typeface="Century Gothic"/>
                <a:sym typeface="Century Gothic"/>
              </a:rPr>
              <a:t>Part </a:t>
            </a:r>
            <a:r>
              <a:rPr lang="en-US" altLang="zh-CN" b="1" dirty="0"/>
              <a:t>1</a:t>
            </a:r>
            <a:r>
              <a:rPr lang="zh-CN" sz="2400" b="1" i="0" u="none" strike="noStrike" cap="none" dirty="0">
                <a:solidFill>
                  <a:schemeClr val="accent1"/>
                </a:solidFill>
                <a:latin typeface="Century Gothic"/>
                <a:ea typeface="Century Gothic"/>
                <a:cs typeface="Century Gothic"/>
                <a:sym typeface="Century Gothic"/>
              </a:rPr>
              <a:t> </a:t>
            </a:r>
            <a:r>
              <a:rPr lang="en-US" altLang="zh-CN" sz="2400" b="1" i="0" u="none" strike="noStrike" cap="none" dirty="0">
                <a:solidFill>
                  <a:schemeClr val="accent1"/>
                </a:solidFill>
                <a:latin typeface="Century Gothic"/>
                <a:ea typeface="Century Gothic"/>
                <a:cs typeface="Century Gothic"/>
                <a:sym typeface="Century Gothic"/>
              </a:rPr>
              <a:t>Motivation</a:t>
            </a:r>
            <a:endParaRPr dirty="0"/>
          </a:p>
        </p:txBody>
      </p:sp>
      <p:grpSp>
        <p:nvGrpSpPr>
          <p:cNvPr id="1162" name="Shape 1162"/>
          <p:cNvGrpSpPr/>
          <p:nvPr/>
        </p:nvGrpSpPr>
        <p:grpSpPr>
          <a:xfrm>
            <a:off x="0" y="3378124"/>
            <a:ext cx="12192000" cy="2265674"/>
            <a:chOff x="0" y="3530600"/>
            <a:chExt cx="12192000" cy="2505873"/>
          </a:xfrm>
        </p:grpSpPr>
        <p:pic>
          <p:nvPicPr>
            <p:cNvPr id="1163" name="Shape 1163" descr="http://dc.office.msn.com.cn/t/22/C815E52C30F35F2CDC85619412EDF15E.jpg"/>
            <p:cNvPicPr preferRelativeResize="0"/>
            <p:nvPr/>
          </p:nvPicPr>
          <p:blipFill rotWithShape="1">
            <a:blip r:embed="rId3">
              <a:alphaModFix/>
            </a:blip>
            <a:srcRect t="31617" b="31833"/>
            <a:stretch/>
          </p:blipFill>
          <p:spPr>
            <a:xfrm>
              <a:off x="0" y="3530600"/>
              <a:ext cx="12192000" cy="2505873"/>
            </a:xfrm>
            <a:prstGeom prst="rect">
              <a:avLst/>
            </a:prstGeom>
            <a:noFill/>
            <a:ln>
              <a:noFill/>
            </a:ln>
          </p:spPr>
        </p:pic>
        <p:sp>
          <p:nvSpPr>
            <p:cNvPr id="1164" name="Shape 1164"/>
            <p:cNvSpPr/>
            <p:nvPr/>
          </p:nvSpPr>
          <p:spPr>
            <a:xfrm>
              <a:off x="0" y="3530600"/>
              <a:ext cx="12192000" cy="2505873"/>
            </a:xfrm>
            <a:prstGeom prst="rect">
              <a:avLst/>
            </a:prstGeom>
            <a:solidFill>
              <a:schemeClr val="dk1">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entury Gothic"/>
                <a:ea typeface="Century Gothic"/>
                <a:cs typeface="Century Gothic"/>
                <a:sym typeface="Century Gothic"/>
              </a:endParaRPr>
            </a:p>
          </p:txBody>
        </p:sp>
        <p:sp>
          <p:nvSpPr>
            <p:cNvPr id="1165" name="Shape 1165"/>
            <p:cNvSpPr txBox="1"/>
            <p:nvPr/>
          </p:nvSpPr>
          <p:spPr>
            <a:xfrm>
              <a:off x="1178243" y="4043822"/>
              <a:ext cx="2841564" cy="14465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ltLang="zh-CN" sz="7200" b="1" dirty="0">
                  <a:solidFill>
                    <a:schemeClr val="lt1"/>
                  </a:solidFill>
                  <a:latin typeface="Century Gothic"/>
                  <a:ea typeface="Century Gothic"/>
                  <a:cs typeface="Century Gothic"/>
                  <a:sym typeface="Century Gothic"/>
                </a:rPr>
                <a:t>3.67</a:t>
              </a:r>
              <a:r>
                <a:rPr lang="zh-CN" sz="7200" b="1" dirty="0">
                  <a:solidFill>
                    <a:schemeClr val="lt1"/>
                  </a:solidFill>
                  <a:latin typeface="Century Gothic"/>
                  <a:ea typeface="Century Gothic"/>
                  <a:cs typeface="Century Gothic"/>
                  <a:sym typeface="Century Gothic"/>
                </a:rPr>
                <a:t>%</a:t>
              </a:r>
              <a:endParaRPr sz="7200" b="1" dirty="0">
                <a:solidFill>
                  <a:schemeClr val="lt1"/>
                </a:solidFill>
                <a:latin typeface="Century Gothic"/>
                <a:ea typeface="Century Gothic"/>
                <a:cs typeface="Century Gothic"/>
                <a:sym typeface="Century Gothic"/>
              </a:endParaRPr>
            </a:p>
          </p:txBody>
        </p:sp>
        <p:cxnSp>
          <p:nvCxnSpPr>
            <p:cNvPr id="1166" name="Shape 1166"/>
            <p:cNvCxnSpPr>
              <a:cxnSpLocks/>
            </p:cNvCxnSpPr>
            <p:nvPr/>
          </p:nvCxnSpPr>
          <p:spPr>
            <a:xfrm>
              <a:off x="3978808" y="4205547"/>
              <a:ext cx="0" cy="1100939"/>
            </a:xfrm>
            <a:prstGeom prst="straightConnector1">
              <a:avLst/>
            </a:prstGeom>
            <a:noFill/>
            <a:ln w="9525" cap="flat" cmpd="sng">
              <a:solidFill>
                <a:schemeClr val="lt1"/>
              </a:solidFill>
              <a:prstDash val="solid"/>
              <a:miter lim="800000"/>
              <a:headEnd type="oval" w="med" len="med"/>
              <a:tailEnd type="oval" w="med" len="med"/>
            </a:ln>
          </p:spPr>
        </p:cxnSp>
        <p:sp>
          <p:nvSpPr>
            <p:cNvPr id="1167" name="Shape 1167"/>
            <p:cNvSpPr/>
            <p:nvPr/>
          </p:nvSpPr>
          <p:spPr>
            <a:xfrm>
              <a:off x="4019807" y="4043822"/>
              <a:ext cx="7640877" cy="812530"/>
            </a:xfrm>
            <a:prstGeom prst="rect">
              <a:avLst/>
            </a:prstGeom>
            <a:noFill/>
            <a:ln>
              <a:noFill/>
            </a:ln>
          </p:spPr>
          <p:txBody>
            <a:bodyPr spcFirstLastPara="1" wrap="square" lIns="91425" tIns="45700" rIns="91425" bIns="45700" anchor="t" anchorCtr="0">
              <a:noAutofit/>
            </a:bodyPr>
            <a:lstStyle/>
            <a:p>
              <a:pPr marL="0" marR="0" lvl="0" indent="0" algn="l" rtl="0">
                <a:lnSpc>
                  <a:spcPct val="130000"/>
                </a:lnSpc>
                <a:spcBef>
                  <a:spcPts val="0"/>
                </a:spcBef>
                <a:spcAft>
                  <a:spcPts val="0"/>
                </a:spcAft>
                <a:buNone/>
              </a:pPr>
              <a:r>
                <a:rPr lang="en-US" b="1" dirty="0">
                  <a:solidFill>
                    <a:schemeClr val="bg1"/>
                  </a:solidFill>
                  <a:latin typeface="+mj-lt"/>
                </a:rPr>
                <a:t>Only 3.67% of all the reviews have more than 10 ratings of helpfulness. </a:t>
              </a:r>
            </a:p>
            <a:p>
              <a:endParaRPr lang="en-US" altLang="zh-CN" dirty="0">
                <a:solidFill>
                  <a:schemeClr val="bg1"/>
                </a:solidFill>
                <a:latin typeface="Calibri"/>
                <a:ea typeface="Calibri"/>
                <a:cs typeface="Calibri"/>
                <a:sym typeface="Calibri"/>
              </a:endParaRPr>
            </a:p>
            <a:p>
              <a:r>
                <a:rPr lang="en-US" altLang="zh-CN" dirty="0">
                  <a:solidFill>
                    <a:schemeClr val="bg1"/>
                  </a:solidFill>
                  <a:latin typeface="Calibri"/>
                  <a:ea typeface="Calibri"/>
                  <a:cs typeface="Calibri"/>
                  <a:sym typeface="Calibri"/>
                </a:rPr>
                <a:t>We believe displaying the reviews with higher quality will not only enable users to make a better purchase decision and improve user experience, but also provide producers with better feedbacks on how to improve their products.</a:t>
              </a:r>
              <a:endParaRPr lang="en-US" altLang="zh-CN" dirty="0">
                <a:solidFill>
                  <a:schemeClr val="bg1"/>
                </a:solidFill>
              </a:endParaRPr>
            </a:p>
            <a:p>
              <a:pPr marL="0" marR="0" lvl="0" indent="0" algn="l" rtl="0">
                <a:lnSpc>
                  <a:spcPct val="130000"/>
                </a:lnSpc>
                <a:spcBef>
                  <a:spcPts val="0"/>
                </a:spcBef>
                <a:spcAft>
                  <a:spcPts val="0"/>
                </a:spcAft>
                <a:buNone/>
              </a:pPr>
              <a:endParaRPr dirty="0">
                <a:solidFill>
                  <a:schemeClr val="bg1"/>
                </a:solidFill>
                <a:latin typeface="+mj-lt"/>
              </a:endParaRPr>
            </a:p>
          </p:txBody>
        </p:sp>
      </p:grpSp>
      <p:cxnSp>
        <p:nvCxnSpPr>
          <p:cNvPr id="1168" name="Shape 1168"/>
          <p:cNvCxnSpPr>
            <a:cxnSpLocks/>
          </p:cNvCxnSpPr>
          <p:nvPr/>
        </p:nvCxnSpPr>
        <p:spPr>
          <a:xfrm>
            <a:off x="6322286" y="917343"/>
            <a:ext cx="0" cy="1659965"/>
          </a:xfrm>
          <a:prstGeom prst="straightConnector1">
            <a:avLst/>
          </a:prstGeom>
          <a:noFill/>
          <a:ln w="9525" cap="flat" cmpd="sng">
            <a:solidFill>
              <a:schemeClr val="dk1"/>
            </a:solidFill>
            <a:prstDash val="solid"/>
            <a:miter lim="800000"/>
            <a:headEnd type="oval" w="med" len="med"/>
            <a:tailEnd type="oval" w="med" len="med"/>
          </a:ln>
        </p:spPr>
      </p:cxnSp>
      <p:sp>
        <p:nvSpPr>
          <p:cNvPr id="1169" name="Shape 1169"/>
          <p:cNvSpPr/>
          <p:nvPr/>
        </p:nvSpPr>
        <p:spPr>
          <a:xfrm>
            <a:off x="939319" y="911367"/>
            <a:ext cx="5523966" cy="565557"/>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n-US" altLang="zh-CN" sz="2400" b="1" dirty="0">
                <a:solidFill>
                  <a:srgbClr val="262626"/>
                </a:solidFill>
                <a:latin typeface="+mj-lt"/>
                <a:ea typeface="Century Gothic"/>
                <a:cs typeface="Century Gothic"/>
                <a:sym typeface="Century Gothic"/>
              </a:rPr>
              <a:t>Product Reviews : High Volume but Low Quality</a:t>
            </a:r>
            <a:endParaRPr sz="2400" dirty="0">
              <a:latin typeface="+mj-lt"/>
            </a:endParaRPr>
          </a:p>
        </p:txBody>
      </p:sp>
      <p:sp>
        <p:nvSpPr>
          <p:cNvPr id="1170" name="Shape 1170"/>
          <p:cNvSpPr/>
          <p:nvPr/>
        </p:nvSpPr>
        <p:spPr>
          <a:xfrm>
            <a:off x="948257" y="1681166"/>
            <a:ext cx="4817433" cy="1492716"/>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800" dirty="0">
                <a:latin typeface="+mj-lt"/>
              </a:rPr>
              <a:t>Despite of the high volume of comments, the quality and authenticity of comments are not guaranteed. </a:t>
            </a:r>
            <a:endParaRPr sz="1800" dirty="0">
              <a:latin typeface="+mj-lt"/>
            </a:endParaRPr>
          </a:p>
        </p:txBody>
      </p:sp>
      <p:sp>
        <p:nvSpPr>
          <p:cNvPr id="1171" name="Shape 1171"/>
          <p:cNvSpPr/>
          <p:nvPr/>
        </p:nvSpPr>
        <p:spPr>
          <a:xfrm>
            <a:off x="734569" y="1009862"/>
            <a:ext cx="213687" cy="199054"/>
          </a:xfrm>
          <a:prstGeom prst="ellipse">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173" name="Shape 1173"/>
          <p:cNvSpPr/>
          <p:nvPr/>
        </p:nvSpPr>
        <p:spPr>
          <a:xfrm>
            <a:off x="6682046" y="1656001"/>
            <a:ext cx="4589925" cy="1492716"/>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800" dirty="0">
                <a:latin typeface="+mj-lt"/>
                <a:sym typeface="Century Gothic"/>
              </a:rPr>
              <a:t>However, one crucial problem is that many new or less popular products do not have sufficient votes on review quality.</a:t>
            </a:r>
            <a:endParaRPr sz="1800" dirty="0">
              <a:latin typeface="+mj-lt"/>
            </a:endParaRPr>
          </a:p>
        </p:txBody>
      </p:sp>
      <p:sp>
        <p:nvSpPr>
          <p:cNvPr id="1174" name="Shape 1174"/>
          <p:cNvSpPr/>
          <p:nvPr/>
        </p:nvSpPr>
        <p:spPr>
          <a:xfrm>
            <a:off x="6470292" y="997162"/>
            <a:ext cx="211754" cy="211754"/>
          </a:xfrm>
          <a:prstGeom prst="ellipse">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7" name="Shape 1169">
            <a:extLst>
              <a:ext uri="{FF2B5EF4-FFF2-40B4-BE49-F238E27FC236}">
                <a16:creationId xmlns:a16="http://schemas.microsoft.com/office/drawing/2014/main" id="{51BE2D28-B1F0-4363-8CC6-C0648BD7D1E9}"/>
              </a:ext>
            </a:extLst>
          </p:cNvPr>
          <p:cNvSpPr/>
          <p:nvPr/>
        </p:nvSpPr>
        <p:spPr>
          <a:xfrm>
            <a:off x="6668034" y="884475"/>
            <a:ext cx="5523966" cy="565557"/>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n-US" sz="2400" b="1" dirty="0">
                <a:solidFill>
                  <a:srgbClr val="262626"/>
                </a:solidFill>
                <a:latin typeface="+mj-lt"/>
                <a:sym typeface="Century Gothic"/>
              </a:rPr>
              <a:t>Helpfulness Rating: Not Enough Amount</a:t>
            </a:r>
            <a:endParaRPr sz="2400" dirty="0">
              <a:latin typeface="+mj-lt"/>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80" name="Shape 1180"/>
          <p:cNvSpPr txBox="1">
            <a:spLocks noGrp="1"/>
          </p:cNvSpPr>
          <p:nvPr>
            <p:ph type="body" idx="1"/>
          </p:nvPr>
        </p:nvSpPr>
        <p:spPr>
          <a:xfrm>
            <a:off x="1013791" y="2531533"/>
            <a:ext cx="10164417" cy="897467"/>
          </a:xfrm>
          <a:prstGeom prst="rect">
            <a:avLst/>
          </a:prstGeom>
          <a:noFill/>
          <a:ln>
            <a:noFill/>
          </a:ln>
        </p:spPr>
        <p:txBody>
          <a:bodyPr spcFirstLastPara="1" wrap="square" lIns="91425" tIns="45700" rIns="91425" bIns="45700" anchor="t" anchorCtr="0">
            <a:noAutofit/>
          </a:bodyPr>
          <a:lstStyle/>
          <a:p>
            <a:pPr marL="0" indent="0">
              <a:spcBef>
                <a:spcPts val="0"/>
              </a:spcBef>
            </a:pPr>
            <a:r>
              <a:rPr lang="en-US" sz="8000" dirty="0">
                <a:solidFill>
                  <a:schemeClr val="bg1"/>
                </a:solidFill>
              </a:rPr>
              <a:t>2. </a:t>
            </a:r>
            <a:r>
              <a:rPr lang="en-US" sz="8000" dirty="0"/>
              <a:t>Project Question</a:t>
            </a:r>
            <a:endParaRPr sz="8000" dirty="0"/>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Shape 1160"/>
          <p:cNvSpPr txBox="1">
            <a:spLocks noGrp="1"/>
          </p:cNvSpPr>
          <p:nvPr>
            <p:ph type="body" idx="1"/>
          </p:nvPr>
        </p:nvSpPr>
        <p:spPr>
          <a:xfrm>
            <a:off x="698039" y="51718"/>
            <a:ext cx="4603447" cy="30751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1"/>
              </a:buClr>
              <a:buSzPts val="2400"/>
              <a:buFont typeface="Arial"/>
              <a:buNone/>
            </a:pPr>
            <a:r>
              <a:rPr lang="zh-CN" sz="2400" b="1" i="0" u="none" strike="noStrike" cap="none" dirty="0">
                <a:solidFill>
                  <a:schemeClr val="accent1"/>
                </a:solidFill>
                <a:latin typeface="Century Gothic"/>
                <a:ea typeface="Century Gothic"/>
                <a:cs typeface="Century Gothic"/>
                <a:sym typeface="Century Gothic"/>
              </a:rPr>
              <a:t>Part </a:t>
            </a:r>
            <a:r>
              <a:rPr lang="en-US" altLang="zh-CN" sz="2400" b="1" i="0" u="none" strike="noStrike" cap="none" dirty="0">
                <a:solidFill>
                  <a:schemeClr val="accent1"/>
                </a:solidFill>
                <a:latin typeface="Century Gothic"/>
                <a:ea typeface="Century Gothic"/>
                <a:cs typeface="Century Gothic"/>
                <a:sym typeface="Century Gothic"/>
              </a:rPr>
              <a:t>2</a:t>
            </a:r>
            <a:r>
              <a:rPr lang="zh-CN" sz="2400" b="1" i="0" u="none" strike="noStrike" cap="none" dirty="0">
                <a:solidFill>
                  <a:schemeClr val="accent1"/>
                </a:solidFill>
                <a:latin typeface="Century Gothic"/>
                <a:ea typeface="Century Gothic"/>
                <a:cs typeface="Century Gothic"/>
                <a:sym typeface="Century Gothic"/>
              </a:rPr>
              <a:t> </a:t>
            </a:r>
            <a:r>
              <a:rPr lang="en-US" altLang="zh-CN" b="1" dirty="0"/>
              <a:t>Project Question</a:t>
            </a:r>
            <a:endParaRPr dirty="0"/>
          </a:p>
        </p:txBody>
      </p:sp>
      <p:sp>
        <p:nvSpPr>
          <p:cNvPr id="16" name="Shape 1170">
            <a:extLst>
              <a:ext uri="{FF2B5EF4-FFF2-40B4-BE49-F238E27FC236}">
                <a16:creationId xmlns:a16="http://schemas.microsoft.com/office/drawing/2014/main" id="{E3022A26-F059-4382-9CAA-F54F0D669652}"/>
              </a:ext>
            </a:extLst>
          </p:cNvPr>
          <p:cNvSpPr/>
          <p:nvPr/>
        </p:nvSpPr>
        <p:spPr>
          <a:xfrm>
            <a:off x="698039" y="941493"/>
            <a:ext cx="10555630" cy="4116420"/>
          </a:xfrm>
          <a:prstGeom prst="rect">
            <a:avLst/>
          </a:prstGeom>
          <a:noFill/>
          <a:ln>
            <a:noFill/>
          </a:ln>
        </p:spPr>
        <p:txBody>
          <a:bodyPr spcFirstLastPara="1" wrap="square" lIns="91425" tIns="45700" rIns="91425" bIns="45700" anchor="t" anchorCtr="0">
            <a:noAutofit/>
          </a:bodyPr>
          <a:lstStyle/>
          <a:p>
            <a:pPr marL="571500" indent="-571500" fontAlgn="base">
              <a:buFont typeface="Arial" panose="020B0604020202020204" pitchFamily="34" charset="0"/>
              <a:buChar char="•"/>
            </a:pPr>
            <a:r>
              <a:rPr lang="en-US" altLang="zh-CN" sz="2400" dirty="0">
                <a:solidFill>
                  <a:schemeClr val="dk1"/>
                </a:solidFill>
                <a:latin typeface="+mj-lt"/>
                <a:ea typeface="Calibri"/>
                <a:cs typeface="Calibri"/>
                <a:sym typeface="Calibri"/>
              </a:rPr>
              <a:t>What features will have a great predictive power of whether a review is helpful or not? E.g. How to identify “rational” comments from emotional comments?</a:t>
            </a:r>
          </a:p>
          <a:p>
            <a:pPr fontAlgn="base"/>
            <a:endParaRPr lang="en-US" altLang="zh-CN" sz="2400" dirty="0">
              <a:solidFill>
                <a:schemeClr val="dk1"/>
              </a:solidFill>
              <a:latin typeface="+mj-lt"/>
              <a:ea typeface="Calibri"/>
              <a:cs typeface="Calibri"/>
              <a:sym typeface="Calibri"/>
            </a:endParaRPr>
          </a:p>
          <a:p>
            <a:pPr marL="571500" indent="-571500" fontAlgn="base">
              <a:buFont typeface="Arial" panose="020B0604020202020204" pitchFamily="34" charset="0"/>
              <a:buChar char="•"/>
            </a:pPr>
            <a:r>
              <a:rPr lang="en-US" altLang="zh-CN" sz="2400" dirty="0">
                <a:solidFill>
                  <a:schemeClr val="dk1"/>
                </a:solidFill>
                <a:latin typeface="+mj-lt"/>
                <a:ea typeface="Calibri"/>
                <a:cs typeface="Calibri"/>
                <a:sym typeface="Calibri"/>
              </a:rPr>
              <a:t>What’s the best classification algorithm for “helpfulness” prediction?</a:t>
            </a:r>
          </a:p>
          <a:p>
            <a:pPr marR="0" lvl="0" algn="just" rtl="0">
              <a:spcBef>
                <a:spcPts val="0"/>
              </a:spcBef>
              <a:spcAft>
                <a:spcPts val="0"/>
              </a:spcAft>
            </a:pPr>
            <a:endParaRPr sz="3600" dirty="0">
              <a:latin typeface="+mj-lt"/>
            </a:endParaRPr>
          </a:p>
        </p:txBody>
      </p:sp>
    </p:spTree>
    <p:extLst>
      <p:ext uri="{BB962C8B-B14F-4D97-AF65-F5344CB8AC3E}">
        <p14:creationId xmlns:p14="http://schemas.microsoft.com/office/powerpoint/2010/main" val="3979741464"/>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4"/>
        <p:cNvGrpSpPr/>
        <p:nvPr/>
      </p:nvGrpSpPr>
      <p:grpSpPr>
        <a:xfrm>
          <a:off x="0" y="0"/>
          <a:ext cx="0" cy="0"/>
          <a:chOff x="0" y="0"/>
          <a:chExt cx="0" cy="0"/>
        </a:xfrm>
      </p:grpSpPr>
      <p:sp>
        <p:nvSpPr>
          <p:cNvPr id="1296" name="Shape 1296"/>
          <p:cNvSpPr txBox="1">
            <a:spLocks noGrp="1"/>
          </p:cNvSpPr>
          <p:nvPr>
            <p:ph type="body" idx="1"/>
          </p:nvPr>
        </p:nvSpPr>
        <p:spPr>
          <a:xfrm>
            <a:off x="1470991" y="1998133"/>
            <a:ext cx="9250017" cy="897467"/>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accent1"/>
              </a:buClr>
              <a:buSzPts val="6000"/>
              <a:buFont typeface="Arial"/>
              <a:buNone/>
            </a:pPr>
            <a:r>
              <a:rPr lang="en-US" altLang="zh-CN" sz="8000" b="1" i="0" u="none" strike="noStrike" cap="none" dirty="0">
                <a:solidFill>
                  <a:schemeClr val="bg1"/>
                </a:solidFill>
                <a:latin typeface="Century Gothic"/>
                <a:ea typeface="Century Gothic"/>
                <a:cs typeface="Century Gothic"/>
                <a:sym typeface="Century Gothic"/>
              </a:rPr>
              <a:t>3. </a:t>
            </a:r>
            <a:r>
              <a:rPr lang="en-US" altLang="zh-CN" sz="8000" b="1" i="0" u="none" strike="noStrike" cap="none" dirty="0">
                <a:solidFill>
                  <a:schemeClr val="accent1"/>
                </a:solidFill>
                <a:latin typeface="Century Gothic"/>
                <a:ea typeface="Century Gothic"/>
                <a:cs typeface="Century Gothic"/>
                <a:sym typeface="Century Gothic"/>
              </a:rPr>
              <a:t>Data Source </a:t>
            </a:r>
          </a:p>
          <a:p>
            <a:pPr marL="0" marR="0" lvl="0" indent="0" algn="ctr" rtl="0">
              <a:lnSpc>
                <a:spcPct val="90000"/>
              </a:lnSpc>
              <a:spcBef>
                <a:spcPts val="0"/>
              </a:spcBef>
              <a:spcAft>
                <a:spcPts val="0"/>
              </a:spcAft>
              <a:buClr>
                <a:schemeClr val="accent1"/>
              </a:buClr>
              <a:buSzPts val="6000"/>
              <a:buFont typeface="Arial"/>
              <a:buNone/>
            </a:pPr>
            <a:r>
              <a:rPr lang="en-US" altLang="zh-CN" sz="8000" b="1" i="0" u="none" strike="noStrike" cap="none" dirty="0">
                <a:solidFill>
                  <a:schemeClr val="accent1"/>
                </a:solidFill>
                <a:latin typeface="Century Gothic"/>
                <a:ea typeface="Century Gothic"/>
                <a:cs typeface="Century Gothic"/>
                <a:sym typeface="Century Gothic"/>
              </a:rPr>
              <a:t>&amp; Pre-processing</a:t>
            </a:r>
            <a:endParaRPr sz="8000" dirty="0"/>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Shape 1160"/>
          <p:cNvSpPr txBox="1">
            <a:spLocks noGrp="1"/>
          </p:cNvSpPr>
          <p:nvPr>
            <p:ph type="body" idx="1"/>
          </p:nvPr>
        </p:nvSpPr>
        <p:spPr>
          <a:xfrm>
            <a:off x="698040" y="51718"/>
            <a:ext cx="4996990" cy="536636"/>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1"/>
              </a:buClr>
              <a:buSzPts val="2400"/>
              <a:buFont typeface="Arial"/>
              <a:buNone/>
            </a:pPr>
            <a:r>
              <a:rPr lang="zh-CN" sz="2400" b="1" i="0" u="none" strike="noStrike" cap="none" dirty="0">
                <a:solidFill>
                  <a:schemeClr val="accent1"/>
                </a:solidFill>
                <a:latin typeface="Century Gothic"/>
                <a:ea typeface="Century Gothic"/>
                <a:cs typeface="Century Gothic"/>
                <a:sym typeface="Century Gothic"/>
              </a:rPr>
              <a:t>Part </a:t>
            </a:r>
            <a:r>
              <a:rPr lang="en-US" altLang="zh-CN" b="1" dirty="0"/>
              <a:t>3 Data Preprocessing</a:t>
            </a:r>
            <a:endParaRPr dirty="0"/>
          </a:p>
        </p:txBody>
      </p:sp>
      <p:sp>
        <p:nvSpPr>
          <p:cNvPr id="16" name="Shape 1170">
            <a:extLst>
              <a:ext uri="{FF2B5EF4-FFF2-40B4-BE49-F238E27FC236}">
                <a16:creationId xmlns:a16="http://schemas.microsoft.com/office/drawing/2014/main" id="{E3022A26-F059-4382-9CAA-F54F0D669652}"/>
              </a:ext>
            </a:extLst>
          </p:cNvPr>
          <p:cNvSpPr/>
          <p:nvPr/>
        </p:nvSpPr>
        <p:spPr>
          <a:xfrm>
            <a:off x="620752" y="950328"/>
            <a:ext cx="10555630" cy="5176594"/>
          </a:xfrm>
          <a:prstGeom prst="rect">
            <a:avLst/>
          </a:prstGeom>
          <a:noFill/>
          <a:ln>
            <a:noFill/>
          </a:ln>
        </p:spPr>
        <p:txBody>
          <a:bodyPr spcFirstLastPara="1" wrap="square" lIns="91425" tIns="45700" rIns="91425" bIns="45700" anchor="t" anchorCtr="0">
            <a:noAutofit/>
          </a:bodyPr>
          <a:lstStyle/>
          <a:p>
            <a:pPr marL="342900" lvl="0" indent="-342900">
              <a:buFont typeface="Arial" panose="020B0604020202020204" pitchFamily="34" charset="0"/>
              <a:buChar char="•"/>
            </a:pPr>
            <a:r>
              <a:rPr lang="en-US" altLang="zh-CN" sz="2400" b="1" dirty="0">
                <a:latin typeface="+mj-lt"/>
              </a:rPr>
              <a:t>Data Source: </a:t>
            </a:r>
          </a:p>
          <a:p>
            <a:pPr lvl="1"/>
            <a:r>
              <a:rPr lang="en-US" altLang="zh-CN" sz="2400" b="1" dirty="0">
                <a:latin typeface="+mj-lt"/>
              </a:rPr>
              <a:t>	</a:t>
            </a:r>
            <a:r>
              <a:rPr lang="en-US" altLang="zh-CN" sz="2000" b="1" dirty="0">
                <a:latin typeface="+mj-lt"/>
              </a:rPr>
              <a:t>Amazon product dataset</a:t>
            </a:r>
            <a:r>
              <a:rPr lang="en-US" altLang="zh-CN" sz="2000" dirty="0">
                <a:latin typeface="+mj-lt"/>
              </a:rPr>
              <a:t> provided by </a:t>
            </a:r>
            <a:r>
              <a:rPr lang="en-US" altLang="zh-CN" sz="2000" dirty="0">
                <a:latin typeface="+mj-lt"/>
                <a:hlinkClick r:id="rId3"/>
              </a:rPr>
              <a:t>Julian McAuley</a:t>
            </a:r>
            <a:r>
              <a:rPr lang="en-US" altLang="zh-CN" sz="2000" dirty="0">
                <a:latin typeface="+mj-lt"/>
              </a:rPr>
              <a:t> from UCSD 	(</a:t>
            </a:r>
            <a:r>
              <a:rPr lang="en-US" altLang="zh-CN" sz="2000" u="sng" dirty="0">
                <a:latin typeface="+mj-lt"/>
                <a:hlinkClick r:id="rId4"/>
              </a:rPr>
              <a:t>http://jmcauley.ucsd.edu/data/amazon/</a:t>
            </a:r>
            <a:r>
              <a:rPr lang="en-US" altLang="zh-CN" sz="2000" dirty="0">
                <a:latin typeface="+mj-lt"/>
              </a:rPr>
              <a:t> )</a:t>
            </a:r>
            <a:r>
              <a:rPr lang="en-US" sz="2000" dirty="0">
                <a:latin typeface="+mj-lt"/>
              </a:rPr>
              <a:t>  and we will focus </a:t>
            </a:r>
            <a:r>
              <a:rPr lang="en-US" sz="2000" b="1" dirty="0">
                <a:latin typeface="+mj-lt"/>
              </a:rPr>
              <a:t>App for Android</a:t>
            </a:r>
            <a:r>
              <a:rPr lang="en-US" sz="2000" dirty="0">
                <a:latin typeface="+mj-lt"/>
              </a:rPr>
              <a:t>.</a:t>
            </a:r>
            <a:endParaRPr lang="en-US" sz="2400" dirty="0">
              <a:latin typeface="+mj-lt"/>
            </a:endParaRPr>
          </a:p>
          <a:p>
            <a:pPr marL="342900" lvl="0" indent="-342900">
              <a:buFont typeface="Arial" panose="020B0604020202020204" pitchFamily="34" charset="0"/>
              <a:buChar char="•"/>
            </a:pPr>
            <a:r>
              <a:rPr lang="en-US" sz="2400" b="1" dirty="0">
                <a:latin typeface="+mj-lt"/>
              </a:rPr>
              <a:t>Sampling:  </a:t>
            </a:r>
          </a:p>
          <a:p>
            <a:pPr lvl="1"/>
            <a:r>
              <a:rPr lang="en-US" sz="2400" dirty="0">
                <a:latin typeface="+mj-lt"/>
              </a:rPr>
              <a:t>	</a:t>
            </a:r>
            <a:r>
              <a:rPr lang="en-US" sz="2000" dirty="0">
                <a:latin typeface="+mj-lt"/>
              </a:rPr>
              <a:t>Randomly choose samples with at least 20 votes for helpfulness.</a:t>
            </a:r>
            <a:endParaRPr lang="en-US" sz="2400" dirty="0">
              <a:latin typeface="+mj-lt"/>
            </a:endParaRPr>
          </a:p>
          <a:p>
            <a:pPr marL="285750" indent="-285750" fontAlgn="base">
              <a:buFont typeface="Arial" panose="020B0604020202020204" pitchFamily="34" charset="0"/>
              <a:buChar char="•"/>
            </a:pPr>
            <a:r>
              <a:rPr lang="en-US" altLang="zh-CN" sz="2400" b="1" dirty="0"/>
              <a:t>Columns of interest: </a:t>
            </a:r>
          </a:p>
          <a:p>
            <a:pPr lvl="2" fontAlgn="base"/>
            <a:r>
              <a:rPr lang="en-US" altLang="zh-CN" sz="2000" dirty="0"/>
              <a:t>    </a:t>
            </a:r>
          </a:p>
        </p:txBody>
      </p:sp>
      <p:pic>
        <p:nvPicPr>
          <p:cNvPr id="2" name="图片 1">
            <a:extLst>
              <a:ext uri="{FF2B5EF4-FFF2-40B4-BE49-F238E27FC236}">
                <a16:creationId xmlns:a16="http://schemas.microsoft.com/office/drawing/2014/main" id="{0AD67BFF-9BC5-4003-9D64-FBBA19F991F9}"/>
              </a:ext>
            </a:extLst>
          </p:cNvPr>
          <p:cNvPicPr>
            <a:picLocks noChangeAspect="1"/>
          </p:cNvPicPr>
          <p:nvPr/>
        </p:nvPicPr>
        <p:blipFill rotWithShape="1">
          <a:blip r:embed="rId5"/>
          <a:srcRect t="3536" r="3219" b="4527"/>
          <a:stretch/>
        </p:blipFill>
        <p:spPr>
          <a:xfrm>
            <a:off x="1611812" y="3201758"/>
            <a:ext cx="4802777" cy="2705914"/>
          </a:xfrm>
          <a:prstGeom prst="rect">
            <a:avLst/>
          </a:prstGeom>
        </p:spPr>
      </p:pic>
      <mc:AlternateContent xmlns:mc="http://schemas.openxmlformats.org/markup-compatibility/2006">
        <mc:Choice xmlns:p14="http://schemas.microsoft.com/office/powerpoint/2010/main" Requires="p14">
          <p:contentPart p14:bwMode="auto" r:id="rId6">
            <p14:nvContentPartPr>
              <p14:cNvPr id="5" name="墨迹 4">
                <a:extLst>
                  <a:ext uri="{FF2B5EF4-FFF2-40B4-BE49-F238E27FC236}">
                    <a16:creationId xmlns:a16="http://schemas.microsoft.com/office/drawing/2014/main" id="{3C1FA16B-FFA0-4888-BB95-9647AFE24BF6}"/>
                  </a:ext>
                </a:extLst>
              </p14:cNvPr>
              <p14:cNvContentPartPr/>
              <p14:nvPr/>
            </p14:nvContentPartPr>
            <p14:xfrm>
              <a:off x="2007828" y="4243228"/>
              <a:ext cx="933840" cy="48960"/>
            </p14:xfrm>
          </p:contentPart>
        </mc:Choice>
        <mc:Fallback>
          <p:pic>
            <p:nvPicPr>
              <p:cNvPr id="5" name="墨迹 4">
                <a:extLst>
                  <a:ext uri="{FF2B5EF4-FFF2-40B4-BE49-F238E27FC236}">
                    <a16:creationId xmlns:a16="http://schemas.microsoft.com/office/drawing/2014/main" id="{3C1FA16B-FFA0-4888-BB95-9647AFE24BF6}"/>
                  </a:ext>
                </a:extLst>
              </p:cNvPr>
              <p:cNvPicPr/>
              <p:nvPr/>
            </p:nvPicPr>
            <p:blipFill>
              <a:blip r:embed="rId7"/>
              <a:stretch>
                <a:fillRect/>
              </a:stretch>
            </p:blipFill>
            <p:spPr>
              <a:xfrm>
                <a:off x="1971828" y="4171228"/>
                <a:ext cx="100548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墨迹 5">
                <a:extLst>
                  <a:ext uri="{FF2B5EF4-FFF2-40B4-BE49-F238E27FC236}">
                    <a16:creationId xmlns:a16="http://schemas.microsoft.com/office/drawing/2014/main" id="{35A814A1-16AF-4FED-84D0-4AE4D13FBAD9}"/>
                  </a:ext>
                </a:extLst>
              </p14:cNvPr>
              <p14:cNvContentPartPr/>
              <p14:nvPr/>
            </p14:nvContentPartPr>
            <p14:xfrm>
              <a:off x="2030458" y="4476393"/>
              <a:ext cx="1272960" cy="39600"/>
            </p14:xfrm>
          </p:contentPart>
        </mc:Choice>
        <mc:Fallback>
          <p:pic>
            <p:nvPicPr>
              <p:cNvPr id="6" name="墨迹 5">
                <a:extLst>
                  <a:ext uri="{FF2B5EF4-FFF2-40B4-BE49-F238E27FC236}">
                    <a16:creationId xmlns:a16="http://schemas.microsoft.com/office/drawing/2014/main" id="{35A814A1-16AF-4FED-84D0-4AE4D13FBAD9}"/>
                  </a:ext>
                </a:extLst>
              </p:cNvPr>
              <p:cNvPicPr/>
              <p:nvPr/>
            </p:nvPicPr>
            <p:blipFill>
              <a:blip r:embed="rId9"/>
              <a:stretch>
                <a:fillRect/>
              </a:stretch>
            </p:blipFill>
            <p:spPr>
              <a:xfrm>
                <a:off x="1994458" y="4404393"/>
                <a:ext cx="134460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墨迹 6">
                <a:extLst>
                  <a:ext uri="{FF2B5EF4-FFF2-40B4-BE49-F238E27FC236}">
                    <a16:creationId xmlns:a16="http://schemas.microsoft.com/office/drawing/2014/main" id="{25A1129D-0607-4656-9A75-1EB472546149}"/>
                  </a:ext>
                </a:extLst>
              </p14:cNvPr>
              <p14:cNvContentPartPr/>
              <p14:nvPr/>
            </p14:nvContentPartPr>
            <p14:xfrm>
              <a:off x="2020528" y="4933165"/>
              <a:ext cx="1112760" cy="34200"/>
            </p14:xfrm>
          </p:contentPart>
        </mc:Choice>
        <mc:Fallback>
          <p:pic>
            <p:nvPicPr>
              <p:cNvPr id="7" name="墨迹 6">
                <a:extLst>
                  <a:ext uri="{FF2B5EF4-FFF2-40B4-BE49-F238E27FC236}">
                    <a16:creationId xmlns:a16="http://schemas.microsoft.com/office/drawing/2014/main" id="{25A1129D-0607-4656-9A75-1EB472546149}"/>
                  </a:ext>
                </a:extLst>
              </p:cNvPr>
              <p:cNvPicPr/>
              <p:nvPr/>
            </p:nvPicPr>
            <p:blipFill>
              <a:blip r:embed="rId11"/>
              <a:stretch>
                <a:fillRect/>
              </a:stretch>
            </p:blipFill>
            <p:spPr>
              <a:xfrm>
                <a:off x="1984528" y="4861165"/>
                <a:ext cx="118440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墨迹 7">
                <a:extLst>
                  <a:ext uri="{FF2B5EF4-FFF2-40B4-BE49-F238E27FC236}">
                    <a16:creationId xmlns:a16="http://schemas.microsoft.com/office/drawing/2014/main" id="{B34A5A6B-EF31-4C7E-81D7-7D62F078E143}"/>
                  </a:ext>
                </a:extLst>
              </p14:cNvPr>
              <p14:cNvContentPartPr/>
              <p14:nvPr/>
            </p14:nvContentPartPr>
            <p14:xfrm>
              <a:off x="3196535" y="4056206"/>
              <a:ext cx="976320" cy="264600"/>
            </p14:xfrm>
          </p:contentPart>
        </mc:Choice>
        <mc:Fallback>
          <p:pic>
            <p:nvPicPr>
              <p:cNvPr id="8" name="墨迹 7">
                <a:extLst>
                  <a:ext uri="{FF2B5EF4-FFF2-40B4-BE49-F238E27FC236}">
                    <a16:creationId xmlns:a16="http://schemas.microsoft.com/office/drawing/2014/main" id="{B34A5A6B-EF31-4C7E-81D7-7D62F078E143}"/>
                  </a:ext>
                </a:extLst>
              </p:cNvPr>
              <p:cNvPicPr/>
              <p:nvPr/>
            </p:nvPicPr>
            <p:blipFill>
              <a:blip r:embed="rId13"/>
              <a:stretch>
                <a:fillRect/>
              </a:stretch>
            </p:blipFill>
            <p:spPr>
              <a:xfrm>
                <a:off x="3187535" y="4047206"/>
                <a:ext cx="993960" cy="282240"/>
              </a:xfrm>
              <a:prstGeom prst="rect">
                <a:avLst/>
              </a:prstGeom>
            </p:spPr>
          </p:pic>
        </mc:Fallback>
      </mc:AlternateContent>
    </p:spTree>
    <p:extLst>
      <p:ext uri="{BB962C8B-B14F-4D97-AF65-F5344CB8AC3E}">
        <p14:creationId xmlns:p14="http://schemas.microsoft.com/office/powerpoint/2010/main" val="104039637"/>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0"/>
        <p:cNvGrpSpPr/>
        <p:nvPr/>
      </p:nvGrpSpPr>
      <p:grpSpPr>
        <a:xfrm>
          <a:off x="0" y="0"/>
          <a:ext cx="0" cy="0"/>
          <a:chOff x="0" y="0"/>
          <a:chExt cx="0" cy="0"/>
        </a:xfrm>
      </p:grpSpPr>
      <p:sp>
        <p:nvSpPr>
          <p:cNvPr id="1352" name="Shape 1352"/>
          <p:cNvSpPr txBox="1">
            <a:spLocks noGrp="1"/>
          </p:cNvSpPr>
          <p:nvPr>
            <p:ph type="body" idx="1"/>
          </p:nvPr>
        </p:nvSpPr>
        <p:spPr>
          <a:xfrm>
            <a:off x="1980951" y="2531533"/>
            <a:ext cx="8230097" cy="897467"/>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accent1"/>
              </a:buClr>
              <a:buSzPts val="6000"/>
              <a:buFont typeface="Arial"/>
              <a:buNone/>
            </a:pPr>
            <a:r>
              <a:rPr lang="en-US" altLang="zh-CN" sz="8000" dirty="0">
                <a:solidFill>
                  <a:schemeClr val="bg1"/>
                </a:solidFill>
              </a:rPr>
              <a:t>4. </a:t>
            </a:r>
            <a:r>
              <a:rPr lang="en-US" altLang="zh-CN" sz="8000" dirty="0"/>
              <a:t>Methodology</a:t>
            </a:r>
            <a:endParaRPr sz="8000" dirty="0"/>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theme/theme1.xml><?xml version="1.0" encoding="utf-8"?>
<a:theme xmlns:a="http://schemas.openxmlformats.org/drawingml/2006/main" name="模板页面">
  <a:themeElements>
    <a:clrScheme name="自定义 2">
      <a:dk1>
        <a:srgbClr val="000000"/>
      </a:dk1>
      <a:lt1>
        <a:srgbClr val="FFFFFF"/>
      </a:lt1>
      <a:dk2>
        <a:srgbClr val="010101"/>
      </a:dk2>
      <a:lt2>
        <a:srgbClr val="FFFFFF"/>
      </a:lt2>
      <a:accent1>
        <a:srgbClr val="FFC000"/>
      </a:accent1>
      <a:accent2>
        <a:srgbClr val="B2A32B"/>
      </a:accent2>
      <a:accent3>
        <a:srgbClr val="6EA8CC"/>
      </a:accent3>
      <a:accent4>
        <a:srgbClr val="BDE6FF"/>
      </a:accent4>
      <a:accent5>
        <a:srgbClr val="000000"/>
      </a:accent5>
      <a:accent6>
        <a:srgbClr val="FFE93D"/>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1416</TotalTime>
  <Words>1652</Words>
  <Application>Microsoft Office PowerPoint</Application>
  <PresentationFormat>宽屏</PresentationFormat>
  <Paragraphs>164</Paragraphs>
  <Slides>20</Slides>
  <Notes>20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20</vt:i4>
      </vt:variant>
    </vt:vector>
  </HeadingPairs>
  <TitlesOfParts>
    <vt:vector size="26" baseType="lpstr">
      <vt:lpstr>Arial</vt:lpstr>
      <vt:lpstr>Century Gothic</vt:lpstr>
      <vt:lpstr>宋体</vt:lpstr>
      <vt:lpstr>Calibri</vt:lpstr>
      <vt:lpstr>Wingdings</vt:lpstr>
      <vt:lpstr>模板页面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Zhang Fan</cp:lastModifiedBy>
  <cp:revision>92</cp:revision>
  <dcterms:modified xsi:type="dcterms:W3CDTF">2018-05-17T08:34:11Z</dcterms:modified>
</cp:coreProperties>
</file>